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9" r:id="rId1"/>
  </p:sldMasterIdLst>
  <p:notesMasterIdLst>
    <p:notesMasterId r:id="rId25"/>
  </p:notesMasterIdLst>
  <p:handoutMasterIdLst>
    <p:handoutMasterId r:id="rId26"/>
  </p:handoutMasterIdLst>
  <p:sldIdLst>
    <p:sldId id="974" r:id="rId2"/>
    <p:sldId id="857" r:id="rId3"/>
    <p:sldId id="981" r:id="rId4"/>
    <p:sldId id="830" r:id="rId5"/>
    <p:sldId id="987" r:id="rId6"/>
    <p:sldId id="976" r:id="rId7"/>
    <p:sldId id="994" r:id="rId8"/>
    <p:sldId id="982" r:id="rId9"/>
    <p:sldId id="977" r:id="rId10"/>
    <p:sldId id="963" r:id="rId11"/>
    <p:sldId id="961" r:id="rId12"/>
    <p:sldId id="984" r:id="rId13"/>
    <p:sldId id="993" r:id="rId14"/>
    <p:sldId id="985" r:id="rId15"/>
    <p:sldId id="986" r:id="rId16"/>
    <p:sldId id="990" r:id="rId17"/>
    <p:sldId id="989" r:id="rId18"/>
    <p:sldId id="991" r:id="rId19"/>
    <p:sldId id="941" r:id="rId20"/>
    <p:sldId id="998" r:id="rId21"/>
    <p:sldId id="997" r:id="rId22"/>
    <p:sldId id="950" r:id="rId23"/>
    <p:sldId id="988" r:id="rId24"/>
  </p:sldIdLst>
  <p:sldSz cx="9144000" cy="5143500" type="screen16x9"/>
  <p:notesSz cx="7010400" cy="9296400"/>
  <p:defaultTextStyle>
    <a:defPPr>
      <a:defRPr lang="en-US"/>
    </a:defPPr>
    <a:lvl1pPr marL="0" algn="l" defTabSz="685891" rtl="0" eaLnBrk="1" latinLnBrk="0" hangingPunct="1">
      <a:defRPr sz="1350" kern="1200">
        <a:solidFill>
          <a:schemeClr val="tx1"/>
        </a:solidFill>
        <a:latin typeface="+mn-lt"/>
        <a:ea typeface="+mn-ea"/>
        <a:cs typeface="+mn-cs"/>
      </a:defRPr>
    </a:lvl1pPr>
    <a:lvl2pPr marL="342946" algn="l" defTabSz="685891" rtl="0" eaLnBrk="1" latinLnBrk="0" hangingPunct="1">
      <a:defRPr sz="1350" kern="1200">
        <a:solidFill>
          <a:schemeClr val="tx1"/>
        </a:solidFill>
        <a:latin typeface="+mn-lt"/>
        <a:ea typeface="+mn-ea"/>
        <a:cs typeface="+mn-cs"/>
      </a:defRPr>
    </a:lvl2pPr>
    <a:lvl3pPr marL="685891" algn="l" defTabSz="685891" rtl="0" eaLnBrk="1" latinLnBrk="0" hangingPunct="1">
      <a:defRPr sz="1350" kern="1200">
        <a:solidFill>
          <a:schemeClr val="tx1"/>
        </a:solidFill>
        <a:latin typeface="+mn-lt"/>
        <a:ea typeface="+mn-ea"/>
        <a:cs typeface="+mn-cs"/>
      </a:defRPr>
    </a:lvl3pPr>
    <a:lvl4pPr marL="1028837" algn="l" defTabSz="685891" rtl="0" eaLnBrk="1" latinLnBrk="0" hangingPunct="1">
      <a:defRPr sz="1350" kern="1200">
        <a:solidFill>
          <a:schemeClr val="tx1"/>
        </a:solidFill>
        <a:latin typeface="+mn-lt"/>
        <a:ea typeface="+mn-ea"/>
        <a:cs typeface="+mn-cs"/>
      </a:defRPr>
    </a:lvl4pPr>
    <a:lvl5pPr marL="1371783" algn="l" defTabSz="685891" rtl="0" eaLnBrk="1" latinLnBrk="0" hangingPunct="1">
      <a:defRPr sz="1350" kern="1200">
        <a:solidFill>
          <a:schemeClr val="tx1"/>
        </a:solidFill>
        <a:latin typeface="+mn-lt"/>
        <a:ea typeface="+mn-ea"/>
        <a:cs typeface="+mn-cs"/>
      </a:defRPr>
    </a:lvl5pPr>
    <a:lvl6pPr marL="1714729" algn="l" defTabSz="685891" rtl="0" eaLnBrk="1" latinLnBrk="0" hangingPunct="1">
      <a:defRPr sz="1350" kern="1200">
        <a:solidFill>
          <a:schemeClr val="tx1"/>
        </a:solidFill>
        <a:latin typeface="+mn-lt"/>
        <a:ea typeface="+mn-ea"/>
        <a:cs typeface="+mn-cs"/>
      </a:defRPr>
    </a:lvl6pPr>
    <a:lvl7pPr marL="2057674" algn="l" defTabSz="685891" rtl="0" eaLnBrk="1" latinLnBrk="0" hangingPunct="1">
      <a:defRPr sz="1350" kern="1200">
        <a:solidFill>
          <a:schemeClr val="tx1"/>
        </a:solidFill>
        <a:latin typeface="+mn-lt"/>
        <a:ea typeface="+mn-ea"/>
        <a:cs typeface="+mn-cs"/>
      </a:defRPr>
    </a:lvl7pPr>
    <a:lvl8pPr marL="2400620" algn="l" defTabSz="685891" rtl="0" eaLnBrk="1" latinLnBrk="0" hangingPunct="1">
      <a:defRPr sz="1350" kern="1200">
        <a:solidFill>
          <a:schemeClr val="tx1"/>
        </a:solidFill>
        <a:latin typeface="+mn-lt"/>
        <a:ea typeface="+mn-ea"/>
        <a:cs typeface="+mn-cs"/>
      </a:defRPr>
    </a:lvl8pPr>
    <a:lvl9pPr marL="2743566" algn="l" defTabSz="685891"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 userDrawn="1">
          <p15:clr>
            <a:srgbClr val="A4A3A4"/>
          </p15:clr>
        </p15:guide>
        <p15:guide id="2" orient="horz" pos="1341" userDrawn="1">
          <p15:clr>
            <a:srgbClr val="A4A3A4"/>
          </p15:clr>
        </p15:guide>
        <p15:guide id="3" orient="horz" pos="1205" userDrawn="1">
          <p15:clr>
            <a:srgbClr val="A4A3A4"/>
          </p15:clr>
        </p15:guide>
        <p15:guide id="4" pos="5487" userDrawn="1">
          <p15:clr>
            <a:srgbClr val="A4A3A4"/>
          </p15:clr>
        </p15:guide>
        <p15:guide id="5" pos="407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3F45"/>
    <a:srgbClr val="F57521"/>
    <a:srgbClr val="00B795"/>
    <a:srgbClr val="00B4F1"/>
    <a:srgbClr val="FBB032"/>
    <a:srgbClr val="1372BA"/>
    <a:srgbClr val="926EB0"/>
    <a:srgbClr val="FBE921"/>
    <a:srgbClr val="FBB034"/>
    <a:srgbClr val="FB86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78" autoAdjust="0"/>
    <p:restoredTop sz="88130" autoAdjust="0"/>
  </p:normalViewPr>
  <p:slideViewPr>
    <p:cSldViewPr snapToGrid="0">
      <p:cViewPr varScale="1">
        <p:scale>
          <a:sx n="147" d="100"/>
          <a:sy n="147" d="100"/>
        </p:scale>
        <p:origin x="1363" y="91"/>
      </p:cViewPr>
      <p:guideLst>
        <p:guide orient="horz" pos="273"/>
        <p:guide orient="horz" pos="1341"/>
        <p:guide orient="horz" pos="1205"/>
        <p:guide pos="5487"/>
        <p:guide pos="4079"/>
      </p:guideLst>
    </p:cSldViewPr>
  </p:slideViewPr>
  <p:notesTextViewPr>
    <p:cViewPr>
      <p:scale>
        <a:sx n="100" d="100"/>
        <a:sy n="100" d="100"/>
      </p:scale>
      <p:origin x="0" y="0"/>
    </p:cViewPr>
  </p:notesTextViewPr>
  <p:sorterViewPr>
    <p:cViewPr>
      <p:scale>
        <a:sx n="94" d="100"/>
        <a:sy n="94" d="100"/>
      </p:scale>
      <p:origin x="0" y="-1400"/>
    </p:cViewPr>
  </p:sorterViewPr>
  <p:notesViewPr>
    <p:cSldViewPr snapToGrid="0">
      <p:cViewPr>
        <p:scale>
          <a:sx n="66" d="100"/>
          <a:sy n="66" d="100"/>
        </p:scale>
        <p:origin x="4320" y="808"/>
      </p:cViewPr>
      <p:guideLst>
        <p:guide orient="horz" pos="2928"/>
        <p:guide pos="2208"/>
      </p:guideLst>
    </p:cSldViewPr>
  </p:notesViewPr>
  <p:gridSpacing cx="457200" cy="457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467360" y="9123546"/>
            <a:ext cx="1497704" cy="109517"/>
          </a:xfrm>
          <a:prstGeom prst="rect">
            <a:avLst/>
          </a:prstGeom>
          <a:noFill/>
        </p:spPr>
        <p:txBody>
          <a:bodyPr wrap="none" lIns="0" tIns="0" rIns="0" bIns="0" rtlCol="0">
            <a:spAutoFit/>
          </a:bodyPr>
          <a:lstStyle/>
          <a:p>
            <a:r>
              <a:rPr lang="en-US" sz="700" dirty="0">
                <a:solidFill>
                  <a:schemeClr val="bg1">
                    <a:lumMod val="75000"/>
                  </a:schemeClr>
                </a:solidFill>
                <a:latin typeface="+mj-lt"/>
              </a:rPr>
              <a:t>Copyright </a:t>
            </a:r>
            <a:r>
              <a:rPr lang="is-IS" sz="700" dirty="0">
                <a:solidFill>
                  <a:schemeClr val="bg1">
                    <a:lumMod val="75000"/>
                  </a:schemeClr>
                </a:solidFill>
                <a:latin typeface="+mj-lt"/>
              </a:rPr>
              <a:t>2016</a:t>
            </a:r>
            <a:r>
              <a:rPr lang="en-US" sz="700" dirty="0">
                <a:solidFill>
                  <a:schemeClr val="bg1">
                    <a:lumMod val="75000"/>
                  </a:schemeClr>
                </a:solidFill>
                <a:latin typeface="+mj-lt"/>
              </a:rPr>
              <a:t> Duarte Inc. Confidential.</a:t>
            </a:r>
          </a:p>
        </p:txBody>
      </p:sp>
      <p:sp>
        <p:nvSpPr>
          <p:cNvPr id="12" name="TextBox 11"/>
          <p:cNvSpPr txBox="1"/>
          <p:nvPr/>
        </p:nvSpPr>
        <p:spPr>
          <a:xfrm>
            <a:off x="6437731" y="9123546"/>
            <a:ext cx="108149" cy="109517"/>
          </a:xfrm>
          <a:prstGeom prst="rect">
            <a:avLst/>
          </a:prstGeom>
          <a:noFill/>
        </p:spPr>
        <p:txBody>
          <a:bodyPr wrap="none" lIns="0" tIns="0" rIns="0" bIns="0" rtlCol="0">
            <a:spAutoFit/>
          </a:bodyPr>
          <a:lstStyle/>
          <a:p>
            <a:pPr algn="r"/>
            <a:fld id="{342FB9F6-3526-4818-B864-6624DDD159B3}" type="slidenum">
              <a:rPr lang="en-US" sz="700">
                <a:solidFill>
                  <a:schemeClr val="bg1">
                    <a:lumMod val="75000"/>
                  </a:schemeClr>
                </a:solidFill>
                <a:latin typeface="+mj-lt"/>
              </a:rPr>
              <a:t>‹#›</a:t>
            </a:fld>
            <a:endParaRPr lang="en-US" sz="700" dirty="0">
              <a:solidFill>
                <a:schemeClr val="bg1">
                  <a:lumMod val="75000"/>
                </a:schemeClr>
              </a:solidFill>
              <a:latin typeface="+mj-lt"/>
            </a:endParaRPr>
          </a:p>
        </p:txBody>
      </p:sp>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490A1D4F-89C0-4075-B4B3-7CBBB6C3B290}" type="slidenum">
              <a:rPr lang="en-US" smtClean="0"/>
              <a:t>‹#›</a:t>
            </a:fld>
            <a:endParaRPr lang="en-US"/>
          </a:p>
        </p:txBody>
      </p:sp>
    </p:spTree>
    <p:extLst>
      <p:ext uri="{BB962C8B-B14F-4D97-AF65-F5344CB8AC3E}">
        <p14:creationId xmlns:p14="http://schemas.microsoft.com/office/powerpoint/2010/main" val="218165060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6400" y="1093788"/>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391089" y="4929028"/>
            <a:ext cx="6228222" cy="3670141"/>
          </a:xfrm>
          <a:prstGeom prst="rect">
            <a:avLst/>
          </a:prstGeom>
        </p:spPr>
        <p:txBody>
          <a:bodyPr vert="horz" lIns="93177" tIns="46589" rIns="93177" bIns="46589"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p:nvSpPr>
        <p:spPr>
          <a:xfrm>
            <a:off x="467360" y="9123546"/>
            <a:ext cx="1304030" cy="92333"/>
          </a:xfrm>
          <a:prstGeom prst="rect">
            <a:avLst/>
          </a:prstGeom>
          <a:noFill/>
        </p:spPr>
        <p:txBody>
          <a:bodyPr wrap="none" lIns="0" tIns="0" rIns="0" bIns="0" rtlCol="0">
            <a:spAutoFit/>
          </a:bodyPr>
          <a:lstStyle/>
          <a:p>
            <a:r>
              <a:rPr lang="en-US" sz="600" dirty="0">
                <a:solidFill>
                  <a:schemeClr val="bg1">
                    <a:lumMod val="75000"/>
                  </a:schemeClr>
                </a:solidFill>
                <a:latin typeface="+mj-lt"/>
              </a:rPr>
              <a:t>Copyright </a:t>
            </a:r>
            <a:r>
              <a:rPr lang="is-IS" sz="600" dirty="0">
                <a:solidFill>
                  <a:schemeClr val="bg1">
                    <a:lumMod val="75000"/>
                  </a:schemeClr>
                </a:solidFill>
                <a:latin typeface="+mj-lt"/>
              </a:rPr>
              <a:t>2016</a:t>
            </a:r>
            <a:r>
              <a:rPr lang="en-US" sz="600" dirty="0">
                <a:solidFill>
                  <a:schemeClr val="bg1">
                    <a:lumMod val="75000"/>
                  </a:schemeClr>
                </a:solidFill>
                <a:latin typeface="+mj-lt"/>
              </a:rPr>
              <a:t> Duarte Inc. Confidential.</a:t>
            </a:r>
          </a:p>
        </p:txBody>
      </p:sp>
      <p:sp>
        <p:nvSpPr>
          <p:cNvPr id="14" name="TextBox 13"/>
          <p:cNvSpPr txBox="1"/>
          <p:nvPr/>
        </p:nvSpPr>
        <p:spPr>
          <a:xfrm>
            <a:off x="6447752" y="9123546"/>
            <a:ext cx="78654" cy="93872"/>
          </a:xfrm>
          <a:prstGeom prst="rect">
            <a:avLst/>
          </a:prstGeom>
          <a:noFill/>
        </p:spPr>
        <p:txBody>
          <a:bodyPr wrap="none" lIns="0" tIns="0" rIns="0" bIns="0" rtlCol="0">
            <a:spAutoFit/>
          </a:bodyPr>
          <a:lstStyle/>
          <a:p>
            <a:pPr algn="r"/>
            <a:fld id="{342FB9F6-3526-4818-B864-6624DDD159B3}" type="slidenum">
              <a:rPr lang="en-US" sz="600" smtClean="0">
                <a:solidFill>
                  <a:schemeClr val="bg1">
                    <a:lumMod val="75000"/>
                  </a:schemeClr>
                </a:solidFill>
                <a:latin typeface="+mj-lt"/>
              </a:rPr>
              <a:t>‹#›</a:t>
            </a:fld>
            <a:endParaRPr lang="en-US" sz="600" dirty="0">
              <a:solidFill>
                <a:schemeClr val="bg1">
                  <a:lumMod val="75000"/>
                </a:schemeClr>
              </a:solidFill>
              <a:latin typeface="+mj-lt"/>
            </a:endParaRPr>
          </a:p>
        </p:txBody>
      </p:sp>
    </p:spTree>
    <p:extLst>
      <p:ext uri="{BB962C8B-B14F-4D97-AF65-F5344CB8AC3E}">
        <p14:creationId xmlns:p14="http://schemas.microsoft.com/office/powerpoint/2010/main" val="2381874313"/>
      </p:ext>
    </p:extLst>
  </p:cSld>
  <p:clrMap bg1="lt1" tx1="dk1" bg2="lt2" tx2="dk2" accent1="accent1" accent2="accent2" accent3="accent3" accent4="accent4" accent5="accent5" accent6="accent6" hlink="hlink" folHlink="folHlink"/>
  <p:hf sldNum="0" hdr="0" ftr="0" dt="0"/>
  <p:notesStyle>
    <a:lvl1pPr marL="85736" indent="-85736" algn="l" defTabSz="685891" rtl="0" eaLnBrk="1" latinLnBrk="0" hangingPunct="1">
      <a:lnSpc>
        <a:spcPct val="85000"/>
      </a:lnSpc>
      <a:spcBef>
        <a:spcPts val="600"/>
      </a:spcBef>
      <a:spcAft>
        <a:spcPts val="150"/>
      </a:spcAft>
      <a:buFont typeface="Arial" pitchFamily="34" charset="0"/>
      <a:buChar char="•"/>
      <a:defRPr sz="900" kern="1200">
        <a:solidFill>
          <a:schemeClr val="bg1">
            <a:lumMod val="50000"/>
          </a:schemeClr>
        </a:solidFill>
        <a:latin typeface="+mj-lt"/>
        <a:ea typeface="+mn-ea"/>
        <a:cs typeface="+mn-cs"/>
      </a:defRPr>
    </a:lvl1pPr>
    <a:lvl2pPr marL="171473" indent="-85736" algn="l" defTabSz="685891" rtl="0" eaLnBrk="1" latinLnBrk="0" hangingPunct="1">
      <a:lnSpc>
        <a:spcPct val="85000"/>
      </a:lnSpc>
      <a:spcAft>
        <a:spcPts val="150"/>
      </a:spcAft>
      <a:buFont typeface="Arial" pitchFamily="34" charset="0"/>
      <a:buChar char="•"/>
      <a:defRPr sz="825" kern="1200">
        <a:solidFill>
          <a:schemeClr val="bg1">
            <a:lumMod val="50000"/>
          </a:schemeClr>
        </a:solidFill>
        <a:latin typeface="Franklin Gothic Book" pitchFamily="34" charset="0"/>
        <a:ea typeface="+mn-ea"/>
        <a:cs typeface="+mn-cs"/>
      </a:defRPr>
    </a:lvl2pPr>
    <a:lvl3pPr marL="257209" indent="-85736" algn="l" defTabSz="685891" rtl="0" eaLnBrk="1" latinLnBrk="0" hangingPunct="1">
      <a:lnSpc>
        <a:spcPct val="85000"/>
      </a:lnSpc>
      <a:spcAft>
        <a:spcPts val="150"/>
      </a:spcAft>
      <a:buFont typeface="Arial" pitchFamily="34" charset="0"/>
      <a:buChar char="•"/>
      <a:defRPr sz="788" kern="1200">
        <a:solidFill>
          <a:schemeClr val="bg1">
            <a:lumMod val="50000"/>
          </a:schemeClr>
        </a:solidFill>
        <a:latin typeface="Franklin Gothic Book" pitchFamily="34" charset="0"/>
        <a:ea typeface="+mn-ea"/>
        <a:cs typeface="+mn-cs"/>
      </a:defRPr>
    </a:lvl3pPr>
    <a:lvl4pPr marL="342946" indent="-85736" algn="l" defTabSz="685891" rtl="0" eaLnBrk="1" latinLnBrk="0" hangingPunct="1">
      <a:lnSpc>
        <a:spcPct val="85000"/>
      </a:lnSpc>
      <a:spcAft>
        <a:spcPts val="150"/>
      </a:spcAft>
      <a:buFont typeface="Arial" pitchFamily="34" charset="0"/>
      <a:buChar char="•"/>
      <a:defRPr sz="750" kern="1200">
        <a:solidFill>
          <a:schemeClr val="bg1">
            <a:lumMod val="50000"/>
          </a:schemeClr>
        </a:solidFill>
        <a:latin typeface="Franklin Gothic Book" pitchFamily="34" charset="0"/>
        <a:ea typeface="+mn-ea"/>
        <a:cs typeface="+mn-cs"/>
      </a:defRPr>
    </a:lvl4pPr>
    <a:lvl5pPr marL="428682" indent="-85736" algn="l" defTabSz="685891" rtl="0" eaLnBrk="1" latinLnBrk="0" hangingPunct="1">
      <a:lnSpc>
        <a:spcPct val="85000"/>
      </a:lnSpc>
      <a:spcAft>
        <a:spcPts val="150"/>
      </a:spcAft>
      <a:buFont typeface="Arial" pitchFamily="34" charset="0"/>
      <a:buChar char="•"/>
      <a:defRPr sz="675" kern="1200">
        <a:solidFill>
          <a:schemeClr val="bg1">
            <a:lumMod val="50000"/>
          </a:schemeClr>
        </a:solidFill>
        <a:latin typeface="Franklin Gothic Book" pitchFamily="34" charset="0"/>
        <a:ea typeface="+mn-ea"/>
        <a:cs typeface="+mn-cs"/>
      </a:defRPr>
    </a:lvl5pPr>
    <a:lvl6pPr marL="1714729" algn="l" defTabSz="685891" rtl="0" eaLnBrk="1" latinLnBrk="0" hangingPunct="1">
      <a:defRPr sz="900" kern="1200">
        <a:solidFill>
          <a:schemeClr val="tx1"/>
        </a:solidFill>
        <a:latin typeface="+mn-lt"/>
        <a:ea typeface="+mn-ea"/>
        <a:cs typeface="+mn-cs"/>
      </a:defRPr>
    </a:lvl6pPr>
    <a:lvl7pPr marL="2057674" algn="l" defTabSz="685891" rtl="0" eaLnBrk="1" latinLnBrk="0" hangingPunct="1">
      <a:defRPr sz="900" kern="1200">
        <a:solidFill>
          <a:schemeClr val="tx1"/>
        </a:solidFill>
        <a:latin typeface="+mn-lt"/>
        <a:ea typeface="+mn-ea"/>
        <a:cs typeface="+mn-cs"/>
      </a:defRPr>
    </a:lvl7pPr>
    <a:lvl8pPr marL="2400620" algn="l" defTabSz="685891" rtl="0" eaLnBrk="1" latinLnBrk="0" hangingPunct="1">
      <a:defRPr sz="900" kern="1200">
        <a:solidFill>
          <a:schemeClr val="tx1"/>
        </a:solidFill>
        <a:latin typeface="+mn-lt"/>
        <a:ea typeface="+mn-ea"/>
        <a:cs typeface="+mn-cs"/>
      </a:defRPr>
    </a:lvl8pPr>
    <a:lvl9pPr marL="2743566" algn="l" defTabSz="68589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4890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85736" marR="0" lvl="0" indent="-85736" algn="l" defTabSz="914400" rtl="0" eaLnBrk="1" fontAlgn="auto" latinLnBrk="0" hangingPunct="1">
              <a:lnSpc>
                <a:spcPct val="85000"/>
              </a:lnSpc>
              <a:spcBef>
                <a:spcPts val="800"/>
              </a:spcBef>
              <a:spcAft>
                <a:spcPts val="200"/>
              </a:spcAft>
              <a:buClrTx/>
              <a:buSzTx/>
              <a:tabLst/>
              <a:defRPr/>
            </a:pPr>
            <a:r>
              <a:rPr lang="en-US" dirty="0"/>
              <a:t>Our old model, “Opting Out,” was to send email to everyone in our</a:t>
            </a:r>
            <a:r>
              <a:rPr lang="en-US" baseline="0" dirty="0"/>
              <a:t> database that met the intended demographic unless they explicitly asked to be removed from a list</a:t>
            </a:r>
          </a:p>
          <a:p>
            <a:pPr marL="85736" marR="0" lvl="0" indent="-85736" algn="l" defTabSz="914400" rtl="0" eaLnBrk="1" fontAlgn="auto" latinLnBrk="0" hangingPunct="1">
              <a:lnSpc>
                <a:spcPct val="85000"/>
              </a:lnSpc>
              <a:spcBef>
                <a:spcPts val="800"/>
              </a:spcBef>
              <a:spcAft>
                <a:spcPts val="200"/>
              </a:spcAft>
              <a:buClrTx/>
              <a:buSzTx/>
              <a:tabLst/>
              <a:defRPr/>
            </a:pPr>
            <a:r>
              <a:rPr lang="en-US" baseline="0" dirty="0"/>
              <a:t>Our new model “Opting In,” follows the constituents desires requesting them to opt-in to mailings</a:t>
            </a:r>
          </a:p>
          <a:p>
            <a:pPr marL="85736" marR="0" lvl="0" indent="-85736" algn="l" defTabSz="914400" rtl="0" eaLnBrk="1" fontAlgn="auto" latinLnBrk="0" hangingPunct="1">
              <a:lnSpc>
                <a:spcPct val="85000"/>
              </a:lnSpc>
              <a:spcBef>
                <a:spcPts val="800"/>
              </a:spcBef>
              <a:spcAft>
                <a:spcPts val="200"/>
              </a:spcAft>
              <a:buClrTx/>
              <a:buSzTx/>
              <a:tabLst/>
              <a:defRPr/>
            </a:pPr>
            <a:r>
              <a:rPr lang="en-US" baseline="0" dirty="0"/>
              <a:t>CRM’s current functionality supports the Opt-out model. We needed to create the customizations you’re about to see to facilitate opting in.</a:t>
            </a:r>
          </a:p>
          <a:p>
            <a:pPr marL="85736" marR="0" lvl="0" indent="-85736" algn="l" defTabSz="914400" rtl="0" eaLnBrk="1" fontAlgn="auto" latinLnBrk="0" hangingPunct="1">
              <a:lnSpc>
                <a:spcPct val="85000"/>
              </a:lnSpc>
              <a:spcBef>
                <a:spcPts val="800"/>
              </a:spcBef>
              <a:spcAft>
                <a:spcPts val="200"/>
              </a:spcAft>
              <a:buClrTx/>
              <a:buSzTx/>
              <a:tabLst/>
              <a:defRPr/>
            </a:pPr>
            <a:r>
              <a:rPr lang="en-US" baseline="0" dirty="0"/>
              <a:t>This had to flexible and accommodate whether they opted in or we opted someone in on their behalf</a:t>
            </a:r>
          </a:p>
        </p:txBody>
      </p:sp>
    </p:spTree>
    <p:extLst>
      <p:ext uri="{BB962C8B-B14F-4D97-AF65-F5344CB8AC3E}">
        <p14:creationId xmlns:p14="http://schemas.microsoft.com/office/powerpoint/2010/main" val="1633693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a:t>
            </a:r>
            <a:r>
              <a:rPr lang="en-US" baseline="0" dirty="0"/>
              <a:t> about the actual customization</a:t>
            </a:r>
            <a:endParaRPr lang="en-US" dirty="0"/>
          </a:p>
          <a:p>
            <a:r>
              <a:rPr lang="en-US" dirty="0"/>
              <a:t>-----The design phase for our</a:t>
            </a:r>
            <a:r>
              <a:rPr lang="en-US" baseline="0" dirty="0"/>
              <a:t> integration project began in February 2017</a:t>
            </a:r>
          </a:p>
          <a:p>
            <a:r>
              <a:rPr lang="en-US" baseline="0" dirty="0"/>
              <a:t>-----The design began only four months ago!</a:t>
            </a:r>
            <a:endParaRPr lang="en-US" dirty="0"/>
          </a:p>
        </p:txBody>
      </p:sp>
    </p:spTree>
    <p:extLst>
      <p:ext uri="{BB962C8B-B14F-4D97-AF65-F5344CB8AC3E}">
        <p14:creationId xmlns:p14="http://schemas.microsoft.com/office/powerpoint/2010/main" val="3895520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r>
              <a:rPr lang="en-US" dirty="0"/>
              <a:t>This slide summarizes the overall</a:t>
            </a:r>
            <a:r>
              <a:rPr lang="en-US" baseline="0" dirty="0"/>
              <a:t> driving themes of this customization</a:t>
            </a:r>
            <a:endParaRPr lang="en-US" dirty="0"/>
          </a:p>
        </p:txBody>
      </p:sp>
    </p:spTree>
    <p:extLst>
      <p:ext uri="{BB962C8B-B14F-4D97-AF65-F5344CB8AC3E}">
        <p14:creationId xmlns:p14="http://schemas.microsoft.com/office/powerpoint/2010/main" val="2545794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sz="900" dirty="0">
                <a:solidFill>
                  <a:schemeClr val="tx2"/>
                </a:solidFill>
              </a:rPr>
              <a:t>Data updated in the Email Marketing (EM) platform takes priority over data in CRM</a:t>
            </a:r>
          </a:p>
          <a:p>
            <a:r>
              <a:rPr lang="en-US" dirty="0"/>
              <a:t>It is presumed that these updates are being done by the constituent</a:t>
            </a:r>
          </a:p>
          <a:p>
            <a:r>
              <a:rPr lang="en-US" dirty="0"/>
              <a:t>Any CRM</a:t>
            </a:r>
            <a:r>
              <a:rPr lang="en-US" baseline="0" dirty="0"/>
              <a:t> email can also reside in EM</a:t>
            </a:r>
          </a:p>
          <a:p>
            <a:r>
              <a:rPr lang="en-US" baseline="0" dirty="0"/>
              <a:t>There are various constituent related data points that can be exposed in the EM platform. We will only synchronize those fields</a:t>
            </a:r>
          </a:p>
          <a:p>
            <a:r>
              <a:rPr lang="en-US" baseline="0" dirty="0"/>
              <a:t>Each of those fields need to flagged as to which of the two systems or both can update that field for proper synchronization</a:t>
            </a:r>
          </a:p>
          <a:p>
            <a:r>
              <a:rPr lang="en-US" baseline="0" dirty="0"/>
              <a:t>As part of this project we have chosen to create standard constituent segments to help simplify email campaign creation</a:t>
            </a:r>
          </a:p>
          <a:p>
            <a:r>
              <a:rPr lang="en-US" baseline="0" dirty="0"/>
              <a:t>And finally, an email address can  be shared between two constituents. This creates additional complexity</a:t>
            </a:r>
            <a:endParaRPr lang="en-US" dirty="0"/>
          </a:p>
        </p:txBody>
      </p:sp>
    </p:spTree>
    <p:extLst>
      <p:ext uri="{BB962C8B-B14F-4D97-AF65-F5344CB8AC3E}">
        <p14:creationId xmlns:p14="http://schemas.microsoft.com/office/powerpoint/2010/main" val="2535763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4047202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286706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5055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solidFill>
                  <a:schemeClr val="tx2"/>
                </a:solidFill>
              </a:rPr>
              <a:t>Each business process calls a method in the “</a:t>
            </a:r>
            <a:r>
              <a:rPr lang="en-US" sz="900" dirty="0" err="1">
                <a:solidFill>
                  <a:schemeClr val="tx2"/>
                </a:solidFill>
              </a:rPr>
              <a:t>BbCrm</a:t>
            </a:r>
            <a:r>
              <a:rPr lang="en-US" sz="900" dirty="0">
                <a:solidFill>
                  <a:schemeClr val="tx2"/>
                </a:solidFill>
              </a:rPr>
              <a:t>” driving class on the left that controls the overall flow</a:t>
            </a:r>
          </a:p>
          <a:p>
            <a:pPr marL="285750" indent="-285750">
              <a:buFont typeface="Arial" panose="020B0604020202020204" pitchFamily="34" charset="0"/>
              <a:buChar char="•"/>
            </a:pPr>
            <a:r>
              <a:rPr lang="en-US" sz="900" dirty="0">
                <a:solidFill>
                  <a:schemeClr val="tx2"/>
                </a:solidFill>
              </a:rPr>
              <a:t>The “</a:t>
            </a:r>
            <a:r>
              <a:rPr lang="en-US" sz="900" dirty="0" err="1">
                <a:solidFill>
                  <a:schemeClr val="tx2"/>
                </a:solidFill>
              </a:rPr>
              <a:t>BbCrm</a:t>
            </a:r>
            <a:r>
              <a:rPr lang="en-US" sz="900" dirty="0">
                <a:solidFill>
                  <a:schemeClr val="tx2"/>
                </a:solidFill>
              </a:rPr>
              <a:t>” class at run time instantiates the configured Email Marketing implementation class.  </a:t>
            </a:r>
          </a:p>
          <a:p>
            <a:pPr marL="285750" indent="-285750">
              <a:buFont typeface="Arial" panose="020B0604020202020204" pitchFamily="34" charset="0"/>
              <a:buChar char="•"/>
            </a:pPr>
            <a:r>
              <a:rPr lang="en-US" sz="900" dirty="0">
                <a:solidFill>
                  <a:schemeClr val="tx2"/>
                </a:solidFill>
              </a:rPr>
              <a:t>In this case the “MailChimp” class</a:t>
            </a:r>
          </a:p>
          <a:p>
            <a:pPr marL="285750" indent="-285750">
              <a:buFont typeface="Arial" panose="020B0604020202020204" pitchFamily="34" charset="0"/>
              <a:buChar char="•"/>
            </a:pPr>
            <a:r>
              <a:rPr lang="en-US" sz="900" dirty="0">
                <a:solidFill>
                  <a:schemeClr val="tx2"/>
                </a:solidFill>
              </a:rPr>
              <a:t>That “MailChimp” Email Marketing implementation class inherits from an “</a:t>
            </a:r>
            <a:r>
              <a:rPr lang="en-US" sz="900" dirty="0" err="1">
                <a:solidFill>
                  <a:schemeClr val="tx2"/>
                </a:solidFill>
              </a:rPr>
              <a:t>EmailMarketing</a:t>
            </a:r>
            <a:r>
              <a:rPr lang="en-US" sz="900" dirty="0">
                <a:solidFill>
                  <a:schemeClr val="tx2"/>
                </a:solidFill>
              </a:rPr>
              <a:t>” abstract base class and implements defined interfaces</a:t>
            </a:r>
          </a:p>
          <a:p>
            <a:endParaRPr lang="en-US" dirty="0"/>
          </a:p>
        </p:txBody>
      </p:sp>
    </p:spTree>
    <p:extLst>
      <p:ext uri="{BB962C8B-B14F-4D97-AF65-F5344CB8AC3E}">
        <p14:creationId xmlns:p14="http://schemas.microsoft.com/office/powerpoint/2010/main" val="859959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274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75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r>
              <a:rPr lang="en-US" dirty="0"/>
              <a:t>With me</a:t>
            </a:r>
            <a:r>
              <a:rPr lang="en-US" baseline="0" dirty="0"/>
              <a:t> this year is Kavya Suram, the main developer on the project I’m about to present</a:t>
            </a:r>
            <a:endParaRPr lang="en-US" dirty="0"/>
          </a:p>
        </p:txBody>
      </p:sp>
    </p:spTree>
    <p:extLst>
      <p:ext uri="{BB962C8B-B14F-4D97-AF65-F5344CB8AC3E}">
        <p14:creationId xmlns:p14="http://schemas.microsoft.com/office/powerpoint/2010/main" val="1358392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8275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6096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542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5249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a:t>
            </a:r>
            <a:r>
              <a:rPr lang="en-US" baseline="0" dirty="0"/>
              <a:t> note the last bullet. This effects everything we create for CRM</a:t>
            </a:r>
            <a:endParaRPr lang="en-US" dirty="0"/>
          </a:p>
        </p:txBody>
      </p:sp>
    </p:spTree>
    <p:extLst>
      <p:ext uri="{BB962C8B-B14F-4D97-AF65-F5344CB8AC3E}">
        <p14:creationId xmlns:p14="http://schemas.microsoft.com/office/powerpoint/2010/main" val="2849700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r>
              <a:rPr lang="en-US" dirty="0"/>
              <a:t>This slide gives you a bit of background on</a:t>
            </a:r>
            <a:r>
              <a:rPr lang="en-US" baseline="0" dirty="0"/>
              <a:t> how we used to do our email marketing</a:t>
            </a:r>
          </a:p>
          <a:p>
            <a:r>
              <a:rPr lang="en-US" dirty="0"/>
              <a:t>I’m not going to focus on the marketing side, but as you can see, our</a:t>
            </a:r>
            <a:r>
              <a:rPr lang="en-US" baseline="0" dirty="0"/>
              <a:t> email marketing had issues, and our IT department was asked to partner with Marketing to improve it</a:t>
            </a:r>
            <a:endParaRPr lang="en-US" dirty="0"/>
          </a:p>
        </p:txBody>
      </p:sp>
    </p:spTree>
    <p:extLst>
      <p:ext uri="{BB962C8B-B14F-4D97-AF65-F5344CB8AC3E}">
        <p14:creationId xmlns:p14="http://schemas.microsoft.com/office/powerpoint/2010/main" val="3214336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r>
              <a:rPr lang="en-US" dirty="0"/>
              <a:t>To summarize the situation, in our previous</a:t>
            </a:r>
            <a:r>
              <a:rPr lang="en-US" baseline="0" dirty="0"/>
              <a:t> email marketing paradigm, we would add every email address we identified, and get a high volume of unsubscribes and undeliverable emails. </a:t>
            </a:r>
          </a:p>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r>
              <a:rPr lang="en-US" baseline="0" dirty="0"/>
              <a:t>In addition, there was virtually no visibility into what data was in the email marketing platform, nor how well or poorly an email marketing campaign did.</a:t>
            </a:r>
          </a:p>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r>
              <a:rPr lang="en-US" baseline="0" dirty="0"/>
              <a:t>This was the problem that drove this project.</a:t>
            </a:r>
            <a:endParaRPr lang="en-US" dirty="0"/>
          </a:p>
        </p:txBody>
      </p:sp>
    </p:spTree>
    <p:extLst>
      <p:ext uri="{BB962C8B-B14F-4D97-AF65-F5344CB8AC3E}">
        <p14:creationId xmlns:p14="http://schemas.microsoft.com/office/powerpoint/2010/main" val="1807802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 marketing side is still the driving factor: we want to increase the email open and click rates and reduce unsubscribes by sending subscribers relevant email based on past history and defined email preferences.</a:t>
            </a:r>
          </a:p>
          <a:p>
            <a:r>
              <a:rPr lang="en-US" dirty="0"/>
              <a:t>How can we do that?</a:t>
            </a:r>
          </a:p>
          <a:p>
            <a:r>
              <a:rPr lang="en-US" dirty="0"/>
              <a:t>To start, accurate subscriber information must reside in both systems to allow more personalized, targeted email.</a:t>
            </a:r>
          </a:p>
          <a:p>
            <a:pPr marL="85736" marR="0" lvl="0" indent="-85736" algn="l" defTabSz="685891" rtl="0" eaLnBrk="1" fontAlgn="auto" latinLnBrk="0" hangingPunct="1">
              <a:lnSpc>
                <a:spcPct val="85000"/>
              </a:lnSpc>
              <a:spcBef>
                <a:spcPts val="600"/>
              </a:spcBef>
              <a:spcAft>
                <a:spcPts val="150"/>
              </a:spcAft>
              <a:buClrTx/>
              <a:buSzTx/>
              <a:buFont typeface="Arial" pitchFamily="34" charset="0"/>
              <a:buChar char="•"/>
              <a:tabLst/>
              <a:defRPr/>
            </a:pPr>
            <a:r>
              <a:rPr lang="en-US" dirty="0"/>
              <a:t>We want to automate certain email processes and ensure timely delivery of relevant information while also reducing manual effort.</a:t>
            </a:r>
          </a:p>
          <a:p>
            <a:r>
              <a:rPr lang="en-US" dirty="0"/>
              <a:t>And we want to do all this in a very flexible, configurable</a:t>
            </a:r>
            <a:r>
              <a:rPr lang="en-US" baseline="0" dirty="0"/>
              <a:t> way so that other Federations could also benefit from our efforts</a:t>
            </a:r>
            <a:endParaRPr lang="en-US" dirty="0"/>
          </a:p>
        </p:txBody>
      </p:sp>
    </p:spTree>
    <p:extLst>
      <p:ext uri="{BB962C8B-B14F-4D97-AF65-F5344CB8AC3E}">
        <p14:creationId xmlns:p14="http://schemas.microsoft.com/office/powerpoint/2010/main" val="3666277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85736" marR="0" lvl="0" indent="-85736" algn="l" defTabSz="914400" rtl="0" eaLnBrk="1" fontAlgn="auto" latinLnBrk="0" hangingPunct="1">
              <a:lnSpc>
                <a:spcPct val="85000"/>
              </a:lnSpc>
              <a:spcBef>
                <a:spcPts val="800"/>
              </a:spcBef>
              <a:spcAft>
                <a:spcPts val="200"/>
              </a:spcAft>
              <a:buClrTx/>
              <a:buSzTx/>
              <a:tabLst/>
              <a:defRPr/>
            </a:pPr>
            <a:r>
              <a:rPr lang="en-US" dirty="0"/>
              <a:t>As part of this project we’ve shifted to providing only what the constituent</a:t>
            </a:r>
            <a:r>
              <a:rPr lang="en-US" baseline="0" dirty="0"/>
              <a:t> is interested in, respecting their preferences</a:t>
            </a:r>
          </a:p>
          <a:p>
            <a:pPr marL="85736" marR="0" lvl="0" indent="-85736" algn="l" defTabSz="914400" rtl="0" eaLnBrk="1" fontAlgn="auto" latinLnBrk="0" hangingPunct="1">
              <a:lnSpc>
                <a:spcPct val="85000"/>
              </a:lnSpc>
              <a:spcBef>
                <a:spcPts val="800"/>
              </a:spcBef>
              <a:spcAft>
                <a:spcPts val="200"/>
              </a:spcAft>
              <a:buClrTx/>
              <a:buSzTx/>
              <a:tabLst/>
              <a:defRPr/>
            </a:pPr>
            <a:r>
              <a:rPr lang="en-US" baseline="0" dirty="0"/>
              <a:t>Instead of sending emails to everyone about everything that they didn’t explicitly ask us not to send them, we started to engage our constituents with less frequent, more targeted email campaigns.</a:t>
            </a:r>
          </a:p>
          <a:p>
            <a:pPr marL="85736" marR="0" lvl="0" indent="-85736" algn="l" defTabSz="914400" rtl="0" eaLnBrk="1" fontAlgn="auto" latinLnBrk="0" hangingPunct="1">
              <a:lnSpc>
                <a:spcPct val="85000"/>
              </a:lnSpc>
              <a:spcBef>
                <a:spcPts val="800"/>
              </a:spcBef>
              <a:spcAft>
                <a:spcPts val="200"/>
              </a:spcAft>
              <a:buClrTx/>
              <a:buSzTx/>
              <a:tabLst/>
              <a:defRPr/>
            </a:pPr>
            <a:r>
              <a:rPr lang="en-US" dirty="0"/>
              <a:t>As a result, our open rate percentages per mailing have increased</a:t>
            </a:r>
          </a:p>
          <a:p>
            <a:pPr marL="85736" marR="0" lvl="0" indent="-85736" algn="l" defTabSz="914400" rtl="0" eaLnBrk="1" fontAlgn="auto" latinLnBrk="0" hangingPunct="1">
              <a:lnSpc>
                <a:spcPct val="85000"/>
              </a:lnSpc>
              <a:spcBef>
                <a:spcPts val="800"/>
              </a:spcBef>
              <a:spcAft>
                <a:spcPts val="200"/>
              </a:spcAft>
              <a:buClrTx/>
              <a:buSzTx/>
              <a:buFont typeface="Arial" pitchFamily="34" charset="0"/>
              <a:buChar char="•"/>
              <a:tabLst/>
              <a:defRPr/>
            </a:pPr>
            <a:r>
              <a:rPr lang="en-US" dirty="0"/>
              <a:t>Now, so that we can better understand some of the integration challenges, let’s review some of the typical constructs involved</a:t>
            </a:r>
            <a:r>
              <a:rPr lang="en-US" baseline="0" dirty="0"/>
              <a:t> in Email Marketing</a:t>
            </a:r>
            <a:endParaRPr lang="en-US" dirty="0"/>
          </a:p>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endParaRPr lang="en-US" dirty="0"/>
          </a:p>
        </p:txBody>
      </p:sp>
    </p:spTree>
    <p:extLst>
      <p:ext uri="{BB962C8B-B14F-4D97-AF65-F5344CB8AC3E}">
        <p14:creationId xmlns:p14="http://schemas.microsoft.com/office/powerpoint/2010/main" val="215869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r>
              <a:rPr lang="en-US" dirty="0"/>
              <a:t>Email marketing platforms are driven off of lists of email addresses</a:t>
            </a:r>
          </a:p>
          <a:p>
            <a:r>
              <a:rPr lang="en-US" dirty="0"/>
              <a:t>An</a:t>
            </a:r>
            <a:r>
              <a:rPr lang="en-US" baseline="0" dirty="0"/>
              <a:t> individual email address can be subscribed to one or more interests or groups</a:t>
            </a:r>
          </a:p>
          <a:p>
            <a:r>
              <a:rPr lang="en-US" baseline="0" dirty="0"/>
              <a:t>Those email addresses can be involved in logical groupings based on demographics, giving, or any criteria imaginable to form segments</a:t>
            </a:r>
          </a:p>
          <a:p>
            <a:r>
              <a:rPr lang="en-US" baseline="0" dirty="0"/>
              <a:t>And finally, each email address can have attributes associated to them. These are typically called list fields</a:t>
            </a:r>
            <a:endParaRPr lang="en-US" dirty="0"/>
          </a:p>
        </p:txBody>
      </p:sp>
    </p:spTree>
    <p:extLst>
      <p:ext uri="{BB962C8B-B14F-4D97-AF65-F5344CB8AC3E}">
        <p14:creationId xmlns:p14="http://schemas.microsoft.com/office/powerpoint/2010/main" val="4148995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1093788"/>
            <a:ext cx="6197600" cy="3486150"/>
          </a:xfrm>
        </p:spPr>
      </p:sp>
      <p:sp>
        <p:nvSpPr>
          <p:cNvPr id="3" name="Notes Placeholder 2"/>
          <p:cNvSpPr>
            <a:spLocks noGrp="1"/>
          </p:cNvSpPr>
          <p:nvPr>
            <p:ph type="body" idx="1"/>
          </p:nvPr>
        </p:nvSpPr>
        <p:spPr/>
        <p:txBody>
          <a:bodyPr/>
          <a:lstStyle/>
          <a:p>
            <a:pPr marL="114300" marR="0" lvl="0" indent="-114300" algn="l" defTabSz="914400" rtl="0" eaLnBrk="1" fontAlgn="auto" latinLnBrk="0" hangingPunct="1">
              <a:lnSpc>
                <a:spcPct val="85000"/>
              </a:lnSpc>
              <a:spcBef>
                <a:spcPts val="800"/>
              </a:spcBef>
              <a:spcAft>
                <a:spcPts val="200"/>
              </a:spcAft>
              <a:buClrTx/>
              <a:buSzTx/>
              <a:buFont typeface="Arial" pitchFamily="34" charset="0"/>
              <a:buNone/>
              <a:tabLst/>
              <a:defRPr/>
            </a:pPr>
            <a:r>
              <a:rPr lang="en-US" dirty="0"/>
              <a:t>This has was</a:t>
            </a:r>
            <a:r>
              <a:rPr lang="en-US" baseline="0" dirty="0"/>
              <a:t> a large realization to make, and a challenge we had to overcome to correctly synchronize the two systems</a:t>
            </a:r>
            <a:endParaRPr lang="en-US" dirty="0"/>
          </a:p>
        </p:txBody>
      </p:sp>
    </p:spTree>
    <p:extLst>
      <p:ext uri="{BB962C8B-B14F-4D97-AF65-F5344CB8AC3E}">
        <p14:creationId xmlns:p14="http://schemas.microsoft.com/office/powerpoint/2010/main" val="7718935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609"/>
            <a:ext cx="9144000" cy="5142161"/>
          </a:xfrm>
          <a:prstGeom prst="rect">
            <a:avLst/>
          </a:prstGeom>
        </p:spPr>
      </p:pic>
      <p:sp>
        <p:nvSpPr>
          <p:cNvPr id="11" name="Text Placeholder 9"/>
          <p:cNvSpPr>
            <a:spLocks noGrp="1"/>
          </p:cNvSpPr>
          <p:nvPr>
            <p:ph type="body" sz="quarter" idx="10" hasCustomPrompt="1"/>
          </p:nvPr>
        </p:nvSpPr>
        <p:spPr>
          <a:xfrm>
            <a:off x="678595" y="2451801"/>
            <a:ext cx="5585486" cy="302285"/>
          </a:xfrm>
        </p:spPr>
        <p:txBody>
          <a:bodyPr/>
          <a:lstStyle>
            <a:lvl1pPr marL="260747" indent="-260747">
              <a:spcBef>
                <a:spcPts val="450"/>
              </a:spcBef>
              <a:defRPr sz="2100"/>
            </a:lvl1pPr>
          </a:lstStyle>
          <a:p>
            <a:pPr lvl="0"/>
            <a:r>
              <a:rPr lang="en-US" dirty="0"/>
              <a:t>Name of Presenter</a:t>
            </a:r>
          </a:p>
        </p:txBody>
      </p:sp>
      <p:sp>
        <p:nvSpPr>
          <p:cNvPr id="12" name="Text Placeholder 9"/>
          <p:cNvSpPr>
            <a:spLocks noGrp="1"/>
          </p:cNvSpPr>
          <p:nvPr>
            <p:ph type="body" sz="quarter" idx="11" hasCustomPrompt="1"/>
          </p:nvPr>
        </p:nvSpPr>
        <p:spPr>
          <a:xfrm>
            <a:off x="678595" y="2840296"/>
            <a:ext cx="5585486" cy="302285"/>
          </a:xfrm>
        </p:spPr>
        <p:txBody>
          <a:bodyPr/>
          <a:lstStyle>
            <a:lvl1pPr marL="260747" indent="0">
              <a:spcBef>
                <a:spcPts val="450"/>
              </a:spcBef>
              <a:buFont typeface="Arial" panose="020B0604020202020204" pitchFamily="34" charset="0"/>
              <a:buNone/>
              <a:defRPr sz="2100"/>
            </a:lvl1pPr>
          </a:lstStyle>
          <a:p>
            <a:pPr lvl="0"/>
            <a:r>
              <a:rPr lang="en-US" dirty="0"/>
              <a:t>Job Title</a:t>
            </a:r>
          </a:p>
        </p:txBody>
      </p:sp>
      <p:sp>
        <p:nvSpPr>
          <p:cNvPr id="13" name="Text Placeholder 9"/>
          <p:cNvSpPr>
            <a:spLocks noGrp="1"/>
          </p:cNvSpPr>
          <p:nvPr>
            <p:ph type="body" sz="quarter" idx="12" hasCustomPrompt="1"/>
          </p:nvPr>
        </p:nvSpPr>
        <p:spPr>
          <a:xfrm>
            <a:off x="635042" y="304801"/>
            <a:ext cx="6475182" cy="2049905"/>
          </a:xfrm>
        </p:spPr>
        <p:txBody>
          <a:bodyPr anchor="b" anchorCtr="0"/>
          <a:lstStyle>
            <a:lvl1pPr marL="0" indent="0" algn="l" defTabSz="685800" rtl="0" eaLnBrk="1" latinLnBrk="0" hangingPunct="1">
              <a:spcBef>
                <a:spcPts val="450"/>
              </a:spcBef>
              <a:buFont typeface="Arial" panose="020B0604020202020204" pitchFamily="34" charset="0"/>
              <a:buNone/>
              <a:defRPr lang="en-US" sz="4050" kern="1200" spc="-30" dirty="0" smtClean="0">
                <a:solidFill>
                  <a:schemeClr val="tx2"/>
                </a:solidFill>
                <a:latin typeface="+mn-lt"/>
                <a:ea typeface="+mn-ea"/>
                <a:cs typeface="Arial" panose="020B0604020202020204" pitchFamily="34" charset="0"/>
              </a:defRPr>
            </a:lvl1pPr>
          </a:lstStyle>
          <a:p>
            <a:pPr lvl="0"/>
            <a:r>
              <a:rPr lang="en-US" dirty="0"/>
              <a:t>Presentation Title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03136" y="3691492"/>
            <a:ext cx="2156968" cy="705073"/>
          </a:xfrm>
          <a:prstGeom prst="rect">
            <a:avLst/>
          </a:prstGeom>
        </p:spPr>
      </p:pic>
    </p:spTree>
    <p:extLst>
      <p:ext uri="{BB962C8B-B14F-4D97-AF65-F5344CB8AC3E}">
        <p14:creationId xmlns:p14="http://schemas.microsoft.com/office/powerpoint/2010/main" val="179381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Footer">
    <p:bg>
      <p:bgPr>
        <a:gradFill>
          <a:gsLst>
            <a:gs pos="0">
              <a:schemeClr val="bg1">
                <a:lumMod val="85000"/>
                <a:alpha val="85000"/>
              </a:schemeClr>
            </a:gs>
            <a:gs pos="58000">
              <a:schemeClr val="bg1"/>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84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flipH="1">
            <a:off x="342949" y="108859"/>
            <a:ext cx="8413653" cy="791255"/>
          </a:xfrm>
        </p:spPr>
        <p:txBody>
          <a:bodyPr/>
          <a:lstStyle/>
          <a:p>
            <a:r>
              <a:rPr lang="en-US" dirty="0"/>
              <a:t>Click to edit Master title style</a:t>
            </a:r>
          </a:p>
        </p:txBody>
      </p:sp>
    </p:spTree>
    <p:extLst>
      <p:ext uri="{BB962C8B-B14F-4D97-AF65-F5344CB8AC3E}">
        <p14:creationId xmlns:p14="http://schemas.microsoft.com/office/powerpoint/2010/main" val="394777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stretch>
            <a:fillRect/>
          </a:stretch>
        </p:blipFill>
        <p:spPr>
          <a:xfrm>
            <a:off x="0" y="1339"/>
            <a:ext cx="9144000" cy="5142161"/>
          </a:xfrm>
          <a:prstGeom prst="rect">
            <a:avLst/>
          </a:prstGeom>
        </p:spPr>
      </p:pic>
    </p:spTree>
    <p:extLst>
      <p:ext uri="{BB962C8B-B14F-4D97-AF65-F5344CB8AC3E}">
        <p14:creationId xmlns:p14="http://schemas.microsoft.com/office/powerpoint/2010/main" val="238091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10"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85000"/>
                <a:alpha val="85000"/>
              </a:schemeClr>
            </a:gs>
            <a:gs pos="83000">
              <a:schemeClr val="bg1"/>
            </a:gs>
            <a:gs pos="30000">
              <a:schemeClr val="bg1">
                <a:lumMod val="95000"/>
                <a:alpha val="0"/>
              </a:schemeClr>
            </a:gs>
          </a:gsLst>
          <a:lin ang="5400000" scaled="1"/>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6"/>
          <a:stretch>
            <a:fillRect/>
          </a:stretch>
        </p:blipFill>
        <p:spPr>
          <a:xfrm>
            <a:off x="0" y="0"/>
            <a:ext cx="9144000" cy="5142161"/>
          </a:xfrm>
          <a:prstGeom prst="rect">
            <a:avLst/>
          </a:prstGeom>
        </p:spPr>
      </p:pic>
      <p:sp>
        <p:nvSpPr>
          <p:cNvPr id="2" name="Title Placeholder 1"/>
          <p:cNvSpPr>
            <a:spLocks noGrp="1"/>
          </p:cNvSpPr>
          <p:nvPr>
            <p:ph type="title"/>
          </p:nvPr>
        </p:nvSpPr>
        <p:spPr>
          <a:xfrm flipH="1">
            <a:off x="342949" y="108858"/>
            <a:ext cx="8413653" cy="740228"/>
          </a:xfrm>
          <a:prstGeom prst="rect">
            <a:avLst/>
          </a:prstGeom>
        </p:spPr>
        <p:txBody>
          <a:bodyPr vert="horz" wrap="square" lIns="0" tIns="0" rIns="0" bIns="0" rtlCol="0" anchor="b" anchorCtr="0">
            <a:noAutofit/>
          </a:bodyPr>
          <a:lstStyle/>
          <a:p>
            <a:r>
              <a:rPr lang="en-US" b="0" dirty="0"/>
              <a:t>Click To Add Title</a:t>
            </a:r>
            <a:endParaRPr lang="en-US" dirty="0"/>
          </a:p>
        </p:txBody>
      </p:sp>
      <p:sp>
        <p:nvSpPr>
          <p:cNvPr id="1027" name="Text Placeholder 2"/>
          <p:cNvSpPr>
            <a:spLocks noGrp="1"/>
          </p:cNvSpPr>
          <p:nvPr>
            <p:ph type="body" idx="1"/>
          </p:nvPr>
        </p:nvSpPr>
        <p:spPr bwMode="auto">
          <a:xfrm>
            <a:off x="342900" y="1273628"/>
            <a:ext cx="8412480" cy="32526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p:txBody>
      </p:sp>
      <p:grpSp>
        <p:nvGrpSpPr>
          <p:cNvPr id="27" name="Group 26"/>
          <p:cNvGrpSpPr/>
          <p:nvPr userDrawn="1"/>
        </p:nvGrpSpPr>
        <p:grpSpPr>
          <a:xfrm>
            <a:off x="5939415" y="3642610"/>
            <a:ext cx="807915" cy="125195"/>
            <a:chOff x="2274599" y="2654919"/>
            <a:chExt cx="1944204" cy="301352"/>
          </a:xfrm>
          <a:solidFill>
            <a:schemeClr val="bg1"/>
          </a:solidFill>
        </p:grpSpPr>
        <p:sp>
          <p:nvSpPr>
            <p:cNvPr id="28" name="Freeform 60"/>
            <p:cNvSpPr>
              <a:spLocks noChangeArrowheads="1"/>
            </p:cNvSpPr>
            <p:nvPr/>
          </p:nvSpPr>
          <p:spPr bwMode="auto">
            <a:xfrm>
              <a:off x="2575951" y="2733768"/>
              <a:ext cx="238705" cy="221423"/>
            </a:xfrm>
            <a:custGeom>
              <a:avLst/>
              <a:gdLst>
                <a:gd name="T0" fmla="*/ 836 w 975"/>
                <a:gd name="T1" fmla="*/ 649 h 905"/>
                <a:gd name="T2" fmla="*/ 836 w 975"/>
                <a:gd name="T3" fmla="*/ 649 h 905"/>
                <a:gd name="T4" fmla="*/ 836 w 975"/>
                <a:gd name="T5" fmla="*/ 347 h 905"/>
                <a:gd name="T6" fmla="*/ 836 w 975"/>
                <a:gd name="T7" fmla="*/ 347 h 905"/>
                <a:gd name="T8" fmla="*/ 836 w 975"/>
                <a:gd name="T9" fmla="*/ 23 h 905"/>
                <a:gd name="T10" fmla="*/ 673 w 975"/>
                <a:gd name="T11" fmla="*/ 23 h 905"/>
                <a:gd name="T12" fmla="*/ 673 w 975"/>
                <a:gd name="T13" fmla="*/ 93 h 905"/>
                <a:gd name="T14" fmla="*/ 464 w 975"/>
                <a:gd name="T15" fmla="*/ 23 h 905"/>
                <a:gd name="T16" fmla="*/ 0 w 975"/>
                <a:gd name="T17" fmla="*/ 464 h 905"/>
                <a:gd name="T18" fmla="*/ 464 w 975"/>
                <a:gd name="T19" fmla="*/ 881 h 905"/>
                <a:gd name="T20" fmla="*/ 743 w 975"/>
                <a:gd name="T21" fmla="*/ 765 h 905"/>
                <a:gd name="T22" fmla="*/ 859 w 975"/>
                <a:gd name="T23" fmla="*/ 881 h 905"/>
                <a:gd name="T24" fmla="*/ 974 w 975"/>
                <a:gd name="T25" fmla="*/ 765 h 905"/>
                <a:gd name="T26" fmla="*/ 836 w 975"/>
                <a:gd name="T27" fmla="*/ 649 h 905"/>
                <a:gd name="T28" fmla="*/ 464 w 975"/>
                <a:gd name="T29" fmla="*/ 718 h 905"/>
                <a:gd name="T30" fmla="*/ 464 w 975"/>
                <a:gd name="T31" fmla="*/ 718 h 905"/>
                <a:gd name="T32" fmla="*/ 163 w 975"/>
                <a:gd name="T33" fmla="*/ 464 h 905"/>
                <a:gd name="T34" fmla="*/ 487 w 975"/>
                <a:gd name="T35" fmla="*/ 185 h 905"/>
                <a:gd name="T36" fmla="*/ 673 w 975"/>
                <a:gd name="T37" fmla="*/ 301 h 905"/>
                <a:gd name="T38" fmla="*/ 673 w 975"/>
                <a:gd name="T39" fmla="*/ 347 h 905"/>
                <a:gd name="T40" fmla="*/ 673 w 975"/>
                <a:gd name="T41" fmla="*/ 347 h 905"/>
                <a:gd name="T42" fmla="*/ 673 w 975"/>
                <a:gd name="T43" fmla="*/ 603 h 905"/>
                <a:gd name="T44" fmla="*/ 464 w 975"/>
                <a:gd name="T45" fmla="*/ 71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5" h="905">
                  <a:moveTo>
                    <a:pt x="836" y="649"/>
                  </a:moveTo>
                  <a:lnTo>
                    <a:pt x="836" y="649"/>
                  </a:lnTo>
                  <a:cubicBezTo>
                    <a:pt x="836" y="347"/>
                    <a:pt x="836" y="347"/>
                    <a:pt x="836" y="347"/>
                  </a:cubicBezTo>
                  <a:lnTo>
                    <a:pt x="836" y="347"/>
                  </a:lnTo>
                  <a:cubicBezTo>
                    <a:pt x="836" y="23"/>
                    <a:pt x="836" y="23"/>
                    <a:pt x="836" y="23"/>
                  </a:cubicBezTo>
                  <a:cubicBezTo>
                    <a:pt x="673" y="23"/>
                    <a:pt x="673" y="23"/>
                    <a:pt x="673" y="23"/>
                  </a:cubicBezTo>
                  <a:cubicBezTo>
                    <a:pt x="673" y="93"/>
                    <a:pt x="673" y="93"/>
                    <a:pt x="673" y="93"/>
                  </a:cubicBezTo>
                  <a:cubicBezTo>
                    <a:pt x="627" y="46"/>
                    <a:pt x="557" y="23"/>
                    <a:pt x="464" y="23"/>
                  </a:cubicBezTo>
                  <a:cubicBezTo>
                    <a:pt x="163" y="0"/>
                    <a:pt x="0" y="208"/>
                    <a:pt x="0" y="464"/>
                  </a:cubicBezTo>
                  <a:cubicBezTo>
                    <a:pt x="0" y="695"/>
                    <a:pt x="163" y="881"/>
                    <a:pt x="464" y="881"/>
                  </a:cubicBezTo>
                  <a:cubicBezTo>
                    <a:pt x="603" y="904"/>
                    <a:pt x="743" y="765"/>
                    <a:pt x="743" y="765"/>
                  </a:cubicBezTo>
                  <a:cubicBezTo>
                    <a:pt x="859" y="881"/>
                    <a:pt x="859" y="881"/>
                    <a:pt x="859" y="881"/>
                  </a:cubicBezTo>
                  <a:cubicBezTo>
                    <a:pt x="974" y="765"/>
                    <a:pt x="974" y="765"/>
                    <a:pt x="974" y="765"/>
                  </a:cubicBezTo>
                  <a:lnTo>
                    <a:pt x="836" y="649"/>
                  </a:lnTo>
                  <a:close/>
                  <a:moveTo>
                    <a:pt x="464" y="718"/>
                  </a:moveTo>
                  <a:lnTo>
                    <a:pt x="464" y="718"/>
                  </a:lnTo>
                  <a:cubicBezTo>
                    <a:pt x="302" y="742"/>
                    <a:pt x="163" y="603"/>
                    <a:pt x="163" y="464"/>
                  </a:cubicBezTo>
                  <a:cubicBezTo>
                    <a:pt x="163" y="301"/>
                    <a:pt x="279" y="162"/>
                    <a:pt x="487" y="185"/>
                  </a:cubicBezTo>
                  <a:cubicBezTo>
                    <a:pt x="557" y="185"/>
                    <a:pt x="627" y="254"/>
                    <a:pt x="673" y="301"/>
                  </a:cubicBezTo>
                  <a:cubicBezTo>
                    <a:pt x="673" y="347"/>
                    <a:pt x="673" y="347"/>
                    <a:pt x="673" y="347"/>
                  </a:cubicBezTo>
                  <a:lnTo>
                    <a:pt x="673" y="347"/>
                  </a:lnTo>
                  <a:cubicBezTo>
                    <a:pt x="673" y="603"/>
                    <a:pt x="673" y="603"/>
                    <a:pt x="673" y="603"/>
                  </a:cubicBezTo>
                  <a:cubicBezTo>
                    <a:pt x="627" y="672"/>
                    <a:pt x="557" y="718"/>
                    <a:pt x="464" y="7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29" name="Freeform 61"/>
            <p:cNvSpPr>
              <a:spLocks noChangeArrowheads="1"/>
            </p:cNvSpPr>
            <p:nvPr/>
          </p:nvSpPr>
          <p:spPr bwMode="auto">
            <a:xfrm>
              <a:off x="3468125" y="2733768"/>
              <a:ext cx="233304" cy="221423"/>
            </a:xfrm>
            <a:custGeom>
              <a:avLst/>
              <a:gdLst>
                <a:gd name="T0" fmla="*/ 835 w 951"/>
                <a:gd name="T1" fmla="*/ 649 h 905"/>
                <a:gd name="T2" fmla="*/ 835 w 951"/>
                <a:gd name="T3" fmla="*/ 649 h 905"/>
                <a:gd name="T4" fmla="*/ 835 w 951"/>
                <a:gd name="T5" fmla="*/ 347 h 905"/>
                <a:gd name="T6" fmla="*/ 835 w 951"/>
                <a:gd name="T7" fmla="*/ 347 h 905"/>
                <a:gd name="T8" fmla="*/ 835 w 951"/>
                <a:gd name="T9" fmla="*/ 23 h 905"/>
                <a:gd name="T10" fmla="*/ 649 w 951"/>
                <a:gd name="T11" fmla="*/ 23 h 905"/>
                <a:gd name="T12" fmla="*/ 649 w 951"/>
                <a:gd name="T13" fmla="*/ 93 h 905"/>
                <a:gd name="T14" fmla="*/ 440 w 951"/>
                <a:gd name="T15" fmla="*/ 23 h 905"/>
                <a:gd name="T16" fmla="*/ 0 w 951"/>
                <a:gd name="T17" fmla="*/ 464 h 905"/>
                <a:gd name="T18" fmla="*/ 440 w 951"/>
                <a:gd name="T19" fmla="*/ 881 h 905"/>
                <a:gd name="T20" fmla="*/ 742 w 951"/>
                <a:gd name="T21" fmla="*/ 765 h 905"/>
                <a:gd name="T22" fmla="*/ 835 w 951"/>
                <a:gd name="T23" fmla="*/ 881 h 905"/>
                <a:gd name="T24" fmla="*/ 950 w 951"/>
                <a:gd name="T25" fmla="*/ 765 h 905"/>
                <a:gd name="T26" fmla="*/ 835 w 951"/>
                <a:gd name="T27" fmla="*/ 649 h 905"/>
                <a:gd name="T28" fmla="*/ 463 w 951"/>
                <a:gd name="T29" fmla="*/ 718 h 905"/>
                <a:gd name="T30" fmla="*/ 463 w 951"/>
                <a:gd name="T31" fmla="*/ 718 h 905"/>
                <a:gd name="T32" fmla="*/ 162 w 951"/>
                <a:gd name="T33" fmla="*/ 464 h 905"/>
                <a:gd name="T34" fmla="*/ 463 w 951"/>
                <a:gd name="T35" fmla="*/ 185 h 905"/>
                <a:gd name="T36" fmla="*/ 649 w 951"/>
                <a:gd name="T37" fmla="*/ 301 h 905"/>
                <a:gd name="T38" fmla="*/ 649 w 951"/>
                <a:gd name="T39" fmla="*/ 347 h 905"/>
                <a:gd name="T40" fmla="*/ 649 w 951"/>
                <a:gd name="T41" fmla="*/ 347 h 905"/>
                <a:gd name="T42" fmla="*/ 649 w 951"/>
                <a:gd name="T43" fmla="*/ 603 h 905"/>
                <a:gd name="T44" fmla="*/ 463 w 951"/>
                <a:gd name="T45" fmla="*/ 718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1" h="905">
                  <a:moveTo>
                    <a:pt x="835" y="649"/>
                  </a:moveTo>
                  <a:lnTo>
                    <a:pt x="835" y="649"/>
                  </a:lnTo>
                  <a:cubicBezTo>
                    <a:pt x="835" y="347"/>
                    <a:pt x="835" y="347"/>
                    <a:pt x="835" y="347"/>
                  </a:cubicBezTo>
                  <a:lnTo>
                    <a:pt x="835" y="347"/>
                  </a:lnTo>
                  <a:cubicBezTo>
                    <a:pt x="835" y="23"/>
                    <a:pt x="835" y="23"/>
                    <a:pt x="835" y="23"/>
                  </a:cubicBezTo>
                  <a:cubicBezTo>
                    <a:pt x="649" y="23"/>
                    <a:pt x="649" y="23"/>
                    <a:pt x="649" y="23"/>
                  </a:cubicBezTo>
                  <a:cubicBezTo>
                    <a:pt x="649" y="93"/>
                    <a:pt x="649" y="93"/>
                    <a:pt x="649" y="93"/>
                  </a:cubicBezTo>
                  <a:cubicBezTo>
                    <a:pt x="603" y="46"/>
                    <a:pt x="533" y="23"/>
                    <a:pt x="440" y="23"/>
                  </a:cubicBezTo>
                  <a:cubicBezTo>
                    <a:pt x="162" y="0"/>
                    <a:pt x="0" y="208"/>
                    <a:pt x="0" y="464"/>
                  </a:cubicBezTo>
                  <a:cubicBezTo>
                    <a:pt x="0" y="695"/>
                    <a:pt x="162" y="881"/>
                    <a:pt x="440" y="881"/>
                  </a:cubicBezTo>
                  <a:cubicBezTo>
                    <a:pt x="603" y="904"/>
                    <a:pt x="742" y="765"/>
                    <a:pt x="742" y="765"/>
                  </a:cubicBezTo>
                  <a:cubicBezTo>
                    <a:pt x="835" y="881"/>
                    <a:pt x="835" y="881"/>
                    <a:pt x="835" y="881"/>
                  </a:cubicBezTo>
                  <a:cubicBezTo>
                    <a:pt x="950" y="765"/>
                    <a:pt x="950" y="765"/>
                    <a:pt x="950" y="765"/>
                  </a:cubicBezTo>
                  <a:lnTo>
                    <a:pt x="835" y="649"/>
                  </a:lnTo>
                  <a:close/>
                  <a:moveTo>
                    <a:pt x="463" y="718"/>
                  </a:moveTo>
                  <a:lnTo>
                    <a:pt x="463" y="718"/>
                  </a:lnTo>
                  <a:cubicBezTo>
                    <a:pt x="278" y="742"/>
                    <a:pt x="162" y="603"/>
                    <a:pt x="162" y="464"/>
                  </a:cubicBezTo>
                  <a:cubicBezTo>
                    <a:pt x="162" y="301"/>
                    <a:pt x="278" y="162"/>
                    <a:pt x="463" y="185"/>
                  </a:cubicBezTo>
                  <a:cubicBezTo>
                    <a:pt x="556" y="185"/>
                    <a:pt x="626" y="254"/>
                    <a:pt x="649" y="301"/>
                  </a:cubicBezTo>
                  <a:cubicBezTo>
                    <a:pt x="649" y="347"/>
                    <a:pt x="649" y="347"/>
                    <a:pt x="649" y="347"/>
                  </a:cubicBezTo>
                  <a:lnTo>
                    <a:pt x="649" y="347"/>
                  </a:lnTo>
                  <a:cubicBezTo>
                    <a:pt x="649" y="603"/>
                    <a:pt x="649" y="603"/>
                    <a:pt x="649" y="603"/>
                  </a:cubicBezTo>
                  <a:cubicBezTo>
                    <a:pt x="626" y="672"/>
                    <a:pt x="533" y="718"/>
                    <a:pt x="463" y="7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0" name="Freeform 62"/>
            <p:cNvSpPr>
              <a:spLocks noChangeArrowheads="1"/>
            </p:cNvSpPr>
            <p:nvPr/>
          </p:nvSpPr>
          <p:spPr bwMode="auto">
            <a:xfrm>
              <a:off x="2274599" y="2660320"/>
              <a:ext cx="205222" cy="289470"/>
            </a:xfrm>
            <a:custGeom>
              <a:avLst/>
              <a:gdLst>
                <a:gd name="T0" fmla="*/ 371 w 836"/>
                <a:gd name="T1" fmla="*/ 1183 h 1184"/>
                <a:gd name="T2" fmla="*/ 371 w 836"/>
                <a:gd name="T3" fmla="*/ 1183 h 1184"/>
                <a:gd name="T4" fmla="*/ 835 w 836"/>
                <a:gd name="T5" fmla="*/ 766 h 1184"/>
                <a:gd name="T6" fmla="*/ 371 w 836"/>
                <a:gd name="T7" fmla="*/ 325 h 1184"/>
                <a:gd name="T8" fmla="*/ 162 w 836"/>
                <a:gd name="T9" fmla="*/ 395 h 1184"/>
                <a:gd name="T10" fmla="*/ 162 w 836"/>
                <a:gd name="T11" fmla="*/ 0 h 1184"/>
                <a:gd name="T12" fmla="*/ 0 w 836"/>
                <a:gd name="T13" fmla="*/ 0 h 1184"/>
                <a:gd name="T14" fmla="*/ 0 w 836"/>
                <a:gd name="T15" fmla="*/ 649 h 1184"/>
                <a:gd name="T16" fmla="*/ 0 w 836"/>
                <a:gd name="T17" fmla="*/ 649 h 1184"/>
                <a:gd name="T18" fmla="*/ 0 w 836"/>
                <a:gd name="T19" fmla="*/ 951 h 1184"/>
                <a:gd name="T20" fmla="*/ 371 w 836"/>
                <a:gd name="T21" fmla="*/ 1183 h 1184"/>
                <a:gd name="T22" fmla="*/ 162 w 836"/>
                <a:gd name="T23" fmla="*/ 905 h 1184"/>
                <a:gd name="T24" fmla="*/ 162 w 836"/>
                <a:gd name="T25" fmla="*/ 905 h 1184"/>
                <a:gd name="T26" fmla="*/ 162 w 836"/>
                <a:gd name="T27" fmla="*/ 649 h 1184"/>
                <a:gd name="T28" fmla="*/ 162 w 836"/>
                <a:gd name="T29" fmla="*/ 649 h 1184"/>
                <a:gd name="T30" fmla="*/ 162 w 836"/>
                <a:gd name="T31" fmla="*/ 603 h 1184"/>
                <a:gd name="T32" fmla="*/ 347 w 836"/>
                <a:gd name="T33" fmla="*/ 487 h 1184"/>
                <a:gd name="T34" fmla="*/ 673 w 836"/>
                <a:gd name="T35" fmla="*/ 766 h 1184"/>
                <a:gd name="T36" fmla="*/ 371 w 836"/>
                <a:gd name="T37" fmla="*/ 1020 h 1184"/>
                <a:gd name="T38" fmla="*/ 162 w 836"/>
                <a:gd name="T39" fmla="*/ 90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1184">
                  <a:moveTo>
                    <a:pt x="371" y="1183"/>
                  </a:moveTo>
                  <a:lnTo>
                    <a:pt x="371" y="1183"/>
                  </a:lnTo>
                  <a:cubicBezTo>
                    <a:pt x="650" y="1183"/>
                    <a:pt x="835" y="997"/>
                    <a:pt x="835" y="766"/>
                  </a:cubicBezTo>
                  <a:cubicBezTo>
                    <a:pt x="835" y="510"/>
                    <a:pt x="673" y="302"/>
                    <a:pt x="371" y="325"/>
                  </a:cubicBezTo>
                  <a:cubicBezTo>
                    <a:pt x="278" y="325"/>
                    <a:pt x="209" y="348"/>
                    <a:pt x="162" y="395"/>
                  </a:cubicBezTo>
                  <a:cubicBezTo>
                    <a:pt x="162" y="0"/>
                    <a:pt x="162" y="0"/>
                    <a:pt x="162" y="0"/>
                  </a:cubicBezTo>
                  <a:cubicBezTo>
                    <a:pt x="0" y="0"/>
                    <a:pt x="0" y="0"/>
                    <a:pt x="0" y="0"/>
                  </a:cubicBezTo>
                  <a:cubicBezTo>
                    <a:pt x="0" y="649"/>
                    <a:pt x="0" y="649"/>
                    <a:pt x="0" y="649"/>
                  </a:cubicBezTo>
                  <a:lnTo>
                    <a:pt x="0" y="649"/>
                  </a:lnTo>
                  <a:cubicBezTo>
                    <a:pt x="0" y="951"/>
                    <a:pt x="0" y="951"/>
                    <a:pt x="0" y="951"/>
                  </a:cubicBezTo>
                  <a:cubicBezTo>
                    <a:pt x="0" y="951"/>
                    <a:pt x="93" y="1183"/>
                    <a:pt x="371" y="1183"/>
                  </a:cubicBezTo>
                  <a:close/>
                  <a:moveTo>
                    <a:pt x="162" y="905"/>
                  </a:moveTo>
                  <a:lnTo>
                    <a:pt x="162" y="905"/>
                  </a:lnTo>
                  <a:cubicBezTo>
                    <a:pt x="162" y="649"/>
                    <a:pt x="162" y="649"/>
                    <a:pt x="162" y="649"/>
                  </a:cubicBezTo>
                  <a:lnTo>
                    <a:pt x="162" y="649"/>
                  </a:lnTo>
                  <a:cubicBezTo>
                    <a:pt x="162" y="603"/>
                    <a:pt x="162" y="603"/>
                    <a:pt x="162" y="603"/>
                  </a:cubicBezTo>
                  <a:cubicBezTo>
                    <a:pt x="209" y="556"/>
                    <a:pt x="278" y="487"/>
                    <a:pt x="347" y="487"/>
                  </a:cubicBezTo>
                  <a:cubicBezTo>
                    <a:pt x="557" y="464"/>
                    <a:pt x="673" y="603"/>
                    <a:pt x="673" y="766"/>
                  </a:cubicBezTo>
                  <a:cubicBezTo>
                    <a:pt x="673" y="905"/>
                    <a:pt x="533" y="1044"/>
                    <a:pt x="371" y="1020"/>
                  </a:cubicBezTo>
                  <a:cubicBezTo>
                    <a:pt x="278" y="1020"/>
                    <a:pt x="209" y="974"/>
                    <a:pt x="162" y="9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1" name="Freeform 63"/>
            <p:cNvSpPr>
              <a:spLocks noChangeArrowheads="1"/>
            </p:cNvSpPr>
            <p:nvPr/>
          </p:nvSpPr>
          <p:spPr bwMode="auto">
            <a:xfrm>
              <a:off x="3246701" y="2660320"/>
              <a:ext cx="205222" cy="289470"/>
            </a:xfrm>
            <a:custGeom>
              <a:avLst/>
              <a:gdLst>
                <a:gd name="T0" fmla="*/ 371 w 836"/>
                <a:gd name="T1" fmla="*/ 1183 h 1184"/>
                <a:gd name="T2" fmla="*/ 371 w 836"/>
                <a:gd name="T3" fmla="*/ 1183 h 1184"/>
                <a:gd name="T4" fmla="*/ 835 w 836"/>
                <a:gd name="T5" fmla="*/ 766 h 1184"/>
                <a:gd name="T6" fmla="*/ 371 w 836"/>
                <a:gd name="T7" fmla="*/ 325 h 1184"/>
                <a:gd name="T8" fmla="*/ 162 w 836"/>
                <a:gd name="T9" fmla="*/ 395 h 1184"/>
                <a:gd name="T10" fmla="*/ 162 w 836"/>
                <a:gd name="T11" fmla="*/ 0 h 1184"/>
                <a:gd name="T12" fmla="*/ 0 w 836"/>
                <a:gd name="T13" fmla="*/ 0 h 1184"/>
                <a:gd name="T14" fmla="*/ 0 w 836"/>
                <a:gd name="T15" fmla="*/ 649 h 1184"/>
                <a:gd name="T16" fmla="*/ 0 w 836"/>
                <a:gd name="T17" fmla="*/ 649 h 1184"/>
                <a:gd name="T18" fmla="*/ 0 w 836"/>
                <a:gd name="T19" fmla="*/ 951 h 1184"/>
                <a:gd name="T20" fmla="*/ 371 w 836"/>
                <a:gd name="T21" fmla="*/ 1183 h 1184"/>
                <a:gd name="T22" fmla="*/ 162 w 836"/>
                <a:gd name="T23" fmla="*/ 905 h 1184"/>
                <a:gd name="T24" fmla="*/ 162 w 836"/>
                <a:gd name="T25" fmla="*/ 905 h 1184"/>
                <a:gd name="T26" fmla="*/ 162 w 836"/>
                <a:gd name="T27" fmla="*/ 649 h 1184"/>
                <a:gd name="T28" fmla="*/ 162 w 836"/>
                <a:gd name="T29" fmla="*/ 649 h 1184"/>
                <a:gd name="T30" fmla="*/ 162 w 836"/>
                <a:gd name="T31" fmla="*/ 603 h 1184"/>
                <a:gd name="T32" fmla="*/ 348 w 836"/>
                <a:gd name="T33" fmla="*/ 487 h 1184"/>
                <a:gd name="T34" fmla="*/ 673 w 836"/>
                <a:gd name="T35" fmla="*/ 766 h 1184"/>
                <a:gd name="T36" fmla="*/ 371 w 836"/>
                <a:gd name="T37" fmla="*/ 1020 h 1184"/>
                <a:gd name="T38" fmla="*/ 162 w 836"/>
                <a:gd name="T39" fmla="*/ 90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1184">
                  <a:moveTo>
                    <a:pt x="371" y="1183"/>
                  </a:moveTo>
                  <a:lnTo>
                    <a:pt x="371" y="1183"/>
                  </a:lnTo>
                  <a:cubicBezTo>
                    <a:pt x="649" y="1183"/>
                    <a:pt x="835" y="997"/>
                    <a:pt x="835" y="766"/>
                  </a:cubicBezTo>
                  <a:cubicBezTo>
                    <a:pt x="835" y="510"/>
                    <a:pt x="649" y="302"/>
                    <a:pt x="371" y="325"/>
                  </a:cubicBezTo>
                  <a:cubicBezTo>
                    <a:pt x="278" y="325"/>
                    <a:pt x="209" y="348"/>
                    <a:pt x="162" y="395"/>
                  </a:cubicBezTo>
                  <a:cubicBezTo>
                    <a:pt x="162" y="0"/>
                    <a:pt x="162" y="0"/>
                    <a:pt x="162" y="0"/>
                  </a:cubicBezTo>
                  <a:cubicBezTo>
                    <a:pt x="0" y="0"/>
                    <a:pt x="0" y="0"/>
                    <a:pt x="0" y="0"/>
                  </a:cubicBezTo>
                  <a:cubicBezTo>
                    <a:pt x="0" y="649"/>
                    <a:pt x="0" y="649"/>
                    <a:pt x="0" y="649"/>
                  </a:cubicBezTo>
                  <a:lnTo>
                    <a:pt x="0" y="649"/>
                  </a:lnTo>
                  <a:cubicBezTo>
                    <a:pt x="0" y="951"/>
                    <a:pt x="0" y="951"/>
                    <a:pt x="0" y="951"/>
                  </a:cubicBezTo>
                  <a:cubicBezTo>
                    <a:pt x="0" y="951"/>
                    <a:pt x="92" y="1183"/>
                    <a:pt x="371" y="1183"/>
                  </a:cubicBezTo>
                  <a:close/>
                  <a:moveTo>
                    <a:pt x="162" y="905"/>
                  </a:moveTo>
                  <a:lnTo>
                    <a:pt x="162" y="905"/>
                  </a:lnTo>
                  <a:cubicBezTo>
                    <a:pt x="162" y="649"/>
                    <a:pt x="162" y="649"/>
                    <a:pt x="162" y="649"/>
                  </a:cubicBezTo>
                  <a:lnTo>
                    <a:pt x="162" y="649"/>
                  </a:lnTo>
                  <a:cubicBezTo>
                    <a:pt x="162" y="603"/>
                    <a:pt x="162" y="603"/>
                    <a:pt x="162" y="603"/>
                  </a:cubicBezTo>
                  <a:cubicBezTo>
                    <a:pt x="209" y="556"/>
                    <a:pt x="278" y="487"/>
                    <a:pt x="348" y="487"/>
                  </a:cubicBezTo>
                  <a:cubicBezTo>
                    <a:pt x="556" y="464"/>
                    <a:pt x="673" y="603"/>
                    <a:pt x="673" y="766"/>
                  </a:cubicBezTo>
                  <a:cubicBezTo>
                    <a:pt x="673" y="905"/>
                    <a:pt x="533" y="1044"/>
                    <a:pt x="371" y="1020"/>
                  </a:cubicBezTo>
                  <a:cubicBezTo>
                    <a:pt x="278" y="1020"/>
                    <a:pt x="209" y="974"/>
                    <a:pt x="162" y="90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2" name="Freeform 64"/>
            <p:cNvSpPr>
              <a:spLocks noChangeArrowheads="1"/>
            </p:cNvSpPr>
            <p:nvPr/>
          </p:nvSpPr>
          <p:spPr bwMode="auto">
            <a:xfrm>
              <a:off x="3944455" y="2660320"/>
              <a:ext cx="205222" cy="289470"/>
            </a:xfrm>
            <a:custGeom>
              <a:avLst/>
              <a:gdLst>
                <a:gd name="T0" fmla="*/ 835 w 836"/>
                <a:gd name="T1" fmla="*/ 951 h 1184"/>
                <a:gd name="T2" fmla="*/ 835 w 836"/>
                <a:gd name="T3" fmla="*/ 951 h 1184"/>
                <a:gd name="T4" fmla="*/ 835 w 836"/>
                <a:gd name="T5" fmla="*/ 649 h 1184"/>
                <a:gd name="T6" fmla="*/ 835 w 836"/>
                <a:gd name="T7" fmla="*/ 649 h 1184"/>
                <a:gd name="T8" fmla="*/ 835 w 836"/>
                <a:gd name="T9" fmla="*/ 0 h 1184"/>
                <a:gd name="T10" fmla="*/ 673 w 836"/>
                <a:gd name="T11" fmla="*/ 0 h 1184"/>
                <a:gd name="T12" fmla="*/ 673 w 836"/>
                <a:gd name="T13" fmla="*/ 395 h 1184"/>
                <a:gd name="T14" fmla="*/ 464 w 836"/>
                <a:gd name="T15" fmla="*/ 325 h 1184"/>
                <a:gd name="T16" fmla="*/ 0 w 836"/>
                <a:gd name="T17" fmla="*/ 766 h 1184"/>
                <a:gd name="T18" fmla="*/ 441 w 836"/>
                <a:gd name="T19" fmla="*/ 1183 h 1184"/>
                <a:gd name="T20" fmla="*/ 835 w 836"/>
                <a:gd name="T21" fmla="*/ 951 h 1184"/>
                <a:gd name="T22" fmla="*/ 464 w 836"/>
                <a:gd name="T23" fmla="*/ 1020 h 1184"/>
                <a:gd name="T24" fmla="*/ 464 w 836"/>
                <a:gd name="T25" fmla="*/ 1020 h 1184"/>
                <a:gd name="T26" fmla="*/ 163 w 836"/>
                <a:gd name="T27" fmla="*/ 766 h 1184"/>
                <a:gd name="T28" fmla="*/ 464 w 836"/>
                <a:gd name="T29" fmla="*/ 487 h 1184"/>
                <a:gd name="T30" fmla="*/ 673 w 836"/>
                <a:gd name="T31" fmla="*/ 603 h 1184"/>
                <a:gd name="T32" fmla="*/ 673 w 836"/>
                <a:gd name="T33" fmla="*/ 649 h 1184"/>
                <a:gd name="T34" fmla="*/ 673 w 836"/>
                <a:gd name="T35" fmla="*/ 649 h 1184"/>
                <a:gd name="T36" fmla="*/ 673 w 836"/>
                <a:gd name="T37" fmla="*/ 905 h 1184"/>
                <a:gd name="T38" fmla="*/ 464 w 836"/>
                <a:gd name="T39" fmla="*/ 102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1184">
                  <a:moveTo>
                    <a:pt x="835" y="951"/>
                  </a:moveTo>
                  <a:lnTo>
                    <a:pt x="835" y="951"/>
                  </a:lnTo>
                  <a:cubicBezTo>
                    <a:pt x="835" y="649"/>
                    <a:pt x="835" y="649"/>
                    <a:pt x="835" y="649"/>
                  </a:cubicBezTo>
                  <a:lnTo>
                    <a:pt x="835" y="649"/>
                  </a:lnTo>
                  <a:cubicBezTo>
                    <a:pt x="835" y="0"/>
                    <a:pt x="835" y="0"/>
                    <a:pt x="835" y="0"/>
                  </a:cubicBezTo>
                  <a:cubicBezTo>
                    <a:pt x="673" y="0"/>
                    <a:pt x="673" y="0"/>
                    <a:pt x="673" y="0"/>
                  </a:cubicBezTo>
                  <a:cubicBezTo>
                    <a:pt x="673" y="395"/>
                    <a:pt x="673" y="395"/>
                    <a:pt x="673" y="395"/>
                  </a:cubicBezTo>
                  <a:cubicBezTo>
                    <a:pt x="603" y="348"/>
                    <a:pt x="534" y="325"/>
                    <a:pt x="464" y="325"/>
                  </a:cubicBezTo>
                  <a:cubicBezTo>
                    <a:pt x="163" y="302"/>
                    <a:pt x="0" y="510"/>
                    <a:pt x="0" y="766"/>
                  </a:cubicBezTo>
                  <a:cubicBezTo>
                    <a:pt x="0" y="997"/>
                    <a:pt x="163" y="1183"/>
                    <a:pt x="441" y="1183"/>
                  </a:cubicBezTo>
                  <a:cubicBezTo>
                    <a:pt x="743" y="1183"/>
                    <a:pt x="835" y="951"/>
                    <a:pt x="835" y="951"/>
                  </a:cubicBezTo>
                  <a:close/>
                  <a:moveTo>
                    <a:pt x="464" y="1020"/>
                  </a:moveTo>
                  <a:lnTo>
                    <a:pt x="464" y="1020"/>
                  </a:lnTo>
                  <a:cubicBezTo>
                    <a:pt x="279" y="1044"/>
                    <a:pt x="163" y="905"/>
                    <a:pt x="163" y="766"/>
                  </a:cubicBezTo>
                  <a:cubicBezTo>
                    <a:pt x="163" y="603"/>
                    <a:pt x="279" y="464"/>
                    <a:pt x="464" y="487"/>
                  </a:cubicBezTo>
                  <a:cubicBezTo>
                    <a:pt x="557" y="487"/>
                    <a:pt x="627" y="556"/>
                    <a:pt x="673" y="603"/>
                  </a:cubicBezTo>
                  <a:cubicBezTo>
                    <a:pt x="673" y="649"/>
                    <a:pt x="673" y="649"/>
                    <a:pt x="673" y="649"/>
                  </a:cubicBezTo>
                  <a:lnTo>
                    <a:pt x="673" y="649"/>
                  </a:lnTo>
                  <a:cubicBezTo>
                    <a:pt x="673" y="905"/>
                    <a:pt x="673" y="905"/>
                    <a:pt x="673" y="905"/>
                  </a:cubicBezTo>
                  <a:cubicBezTo>
                    <a:pt x="627" y="974"/>
                    <a:pt x="557" y="1020"/>
                    <a:pt x="464" y="102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3" name="Freeform 65"/>
            <p:cNvSpPr>
              <a:spLocks noChangeArrowheads="1"/>
            </p:cNvSpPr>
            <p:nvPr/>
          </p:nvSpPr>
          <p:spPr bwMode="auto">
            <a:xfrm>
              <a:off x="2507903" y="2660320"/>
              <a:ext cx="39965" cy="289470"/>
            </a:xfrm>
            <a:custGeom>
              <a:avLst/>
              <a:gdLst>
                <a:gd name="T0" fmla="*/ 163 w 164"/>
                <a:gd name="T1" fmla="*/ 0 h 1184"/>
                <a:gd name="T2" fmla="*/ 163 w 164"/>
                <a:gd name="T3" fmla="*/ 1183 h 1184"/>
                <a:gd name="T4" fmla="*/ 0 w 164"/>
                <a:gd name="T5" fmla="*/ 1183 h 1184"/>
                <a:gd name="T6" fmla="*/ 0 w 164"/>
                <a:gd name="T7" fmla="*/ 0 h 1184"/>
                <a:gd name="T8" fmla="*/ 163 w 164"/>
                <a:gd name="T9" fmla="*/ 0 h 1184"/>
              </a:gdLst>
              <a:ahLst/>
              <a:cxnLst>
                <a:cxn ang="0">
                  <a:pos x="T0" y="T1"/>
                </a:cxn>
                <a:cxn ang="0">
                  <a:pos x="T2" y="T3"/>
                </a:cxn>
                <a:cxn ang="0">
                  <a:pos x="T4" y="T5"/>
                </a:cxn>
                <a:cxn ang="0">
                  <a:pos x="T6" y="T7"/>
                </a:cxn>
                <a:cxn ang="0">
                  <a:pos x="T8" y="T9"/>
                </a:cxn>
              </a:cxnLst>
              <a:rect l="0" t="0" r="r" b="b"/>
              <a:pathLst>
                <a:path w="164" h="1184">
                  <a:moveTo>
                    <a:pt x="163" y="0"/>
                  </a:moveTo>
                  <a:lnTo>
                    <a:pt x="163" y="1183"/>
                  </a:lnTo>
                  <a:lnTo>
                    <a:pt x="0" y="1183"/>
                  </a:lnTo>
                  <a:lnTo>
                    <a:pt x="0" y="0"/>
                  </a:lnTo>
                  <a:lnTo>
                    <a:pt x="16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4" name="Freeform 66"/>
            <p:cNvSpPr>
              <a:spLocks noChangeArrowheads="1"/>
            </p:cNvSpPr>
            <p:nvPr/>
          </p:nvSpPr>
          <p:spPr bwMode="auto">
            <a:xfrm>
              <a:off x="2813576" y="2740248"/>
              <a:ext cx="187940" cy="210622"/>
            </a:xfrm>
            <a:custGeom>
              <a:avLst/>
              <a:gdLst>
                <a:gd name="T0" fmla="*/ 441 w 768"/>
                <a:gd name="T1" fmla="*/ 858 h 859"/>
                <a:gd name="T2" fmla="*/ 441 w 768"/>
                <a:gd name="T3" fmla="*/ 858 h 859"/>
                <a:gd name="T4" fmla="*/ 0 w 768"/>
                <a:gd name="T5" fmla="*/ 441 h 859"/>
                <a:gd name="T6" fmla="*/ 441 w 768"/>
                <a:gd name="T7" fmla="*/ 0 h 859"/>
                <a:gd name="T8" fmla="*/ 767 w 768"/>
                <a:gd name="T9" fmla="*/ 139 h 859"/>
                <a:gd name="T10" fmla="*/ 650 w 768"/>
                <a:gd name="T11" fmla="*/ 231 h 859"/>
                <a:gd name="T12" fmla="*/ 441 w 768"/>
                <a:gd name="T13" fmla="*/ 162 h 859"/>
                <a:gd name="T14" fmla="*/ 186 w 768"/>
                <a:gd name="T15" fmla="*/ 441 h 859"/>
                <a:gd name="T16" fmla="*/ 441 w 768"/>
                <a:gd name="T17" fmla="*/ 695 h 859"/>
                <a:gd name="T18" fmla="*/ 650 w 768"/>
                <a:gd name="T19" fmla="*/ 603 h 859"/>
                <a:gd name="T20" fmla="*/ 767 w 768"/>
                <a:gd name="T21" fmla="*/ 719 h 859"/>
                <a:gd name="T22" fmla="*/ 441 w 768"/>
                <a:gd name="T23" fmla="*/ 85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859">
                  <a:moveTo>
                    <a:pt x="441" y="858"/>
                  </a:moveTo>
                  <a:lnTo>
                    <a:pt x="441" y="858"/>
                  </a:lnTo>
                  <a:cubicBezTo>
                    <a:pt x="209" y="858"/>
                    <a:pt x="0" y="672"/>
                    <a:pt x="0" y="441"/>
                  </a:cubicBezTo>
                  <a:cubicBezTo>
                    <a:pt x="0" y="185"/>
                    <a:pt x="209" y="0"/>
                    <a:pt x="441" y="0"/>
                  </a:cubicBezTo>
                  <a:cubicBezTo>
                    <a:pt x="581" y="0"/>
                    <a:pt x="697" y="46"/>
                    <a:pt x="767" y="139"/>
                  </a:cubicBezTo>
                  <a:lnTo>
                    <a:pt x="650" y="231"/>
                  </a:lnTo>
                  <a:cubicBezTo>
                    <a:pt x="627" y="208"/>
                    <a:pt x="534" y="162"/>
                    <a:pt x="441" y="162"/>
                  </a:cubicBezTo>
                  <a:cubicBezTo>
                    <a:pt x="303" y="162"/>
                    <a:pt x="163" y="278"/>
                    <a:pt x="186" y="441"/>
                  </a:cubicBezTo>
                  <a:cubicBezTo>
                    <a:pt x="186" y="580"/>
                    <a:pt x="303" y="695"/>
                    <a:pt x="441" y="695"/>
                  </a:cubicBezTo>
                  <a:cubicBezTo>
                    <a:pt x="534" y="695"/>
                    <a:pt x="627" y="649"/>
                    <a:pt x="650" y="603"/>
                  </a:cubicBezTo>
                  <a:cubicBezTo>
                    <a:pt x="767" y="719"/>
                    <a:pt x="767" y="719"/>
                    <a:pt x="767" y="719"/>
                  </a:cubicBezTo>
                  <a:cubicBezTo>
                    <a:pt x="697" y="812"/>
                    <a:pt x="581" y="858"/>
                    <a:pt x="441" y="85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5" name="Freeform 67"/>
            <p:cNvSpPr>
              <a:spLocks noChangeArrowheads="1"/>
            </p:cNvSpPr>
            <p:nvPr/>
          </p:nvSpPr>
          <p:spPr bwMode="auto">
            <a:xfrm>
              <a:off x="3712230" y="2740248"/>
              <a:ext cx="227904" cy="216023"/>
            </a:xfrm>
            <a:custGeom>
              <a:avLst/>
              <a:gdLst>
                <a:gd name="T0" fmla="*/ 441 w 929"/>
                <a:gd name="T1" fmla="*/ 695 h 882"/>
                <a:gd name="T2" fmla="*/ 441 w 929"/>
                <a:gd name="T3" fmla="*/ 695 h 882"/>
                <a:gd name="T4" fmla="*/ 650 w 929"/>
                <a:gd name="T5" fmla="*/ 626 h 882"/>
                <a:gd name="T6" fmla="*/ 650 w 929"/>
                <a:gd name="T7" fmla="*/ 0 h 882"/>
                <a:gd name="T8" fmla="*/ 812 w 929"/>
                <a:gd name="T9" fmla="*/ 0 h 882"/>
                <a:gd name="T10" fmla="*/ 812 w 929"/>
                <a:gd name="T11" fmla="*/ 626 h 882"/>
                <a:gd name="T12" fmla="*/ 928 w 929"/>
                <a:gd name="T13" fmla="*/ 742 h 882"/>
                <a:gd name="T14" fmla="*/ 812 w 929"/>
                <a:gd name="T15" fmla="*/ 858 h 882"/>
                <a:gd name="T16" fmla="*/ 743 w 929"/>
                <a:gd name="T17" fmla="*/ 765 h 882"/>
                <a:gd name="T18" fmla="*/ 441 w 929"/>
                <a:gd name="T19" fmla="*/ 881 h 882"/>
                <a:gd name="T20" fmla="*/ 0 w 929"/>
                <a:gd name="T21" fmla="*/ 417 h 882"/>
                <a:gd name="T22" fmla="*/ 0 w 929"/>
                <a:gd name="T23" fmla="*/ 0 h 882"/>
                <a:gd name="T24" fmla="*/ 163 w 929"/>
                <a:gd name="T25" fmla="*/ 0 h 882"/>
                <a:gd name="T26" fmla="*/ 163 w 929"/>
                <a:gd name="T27" fmla="*/ 417 h 882"/>
                <a:gd name="T28" fmla="*/ 441 w 929"/>
                <a:gd name="T29" fmla="*/ 695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882">
                  <a:moveTo>
                    <a:pt x="441" y="695"/>
                  </a:moveTo>
                  <a:lnTo>
                    <a:pt x="441" y="695"/>
                  </a:lnTo>
                  <a:cubicBezTo>
                    <a:pt x="534" y="695"/>
                    <a:pt x="603" y="649"/>
                    <a:pt x="650" y="626"/>
                  </a:cubicBezTo>
                  <a:cubicBezTo>
                    <a:pt x="650" y="0"/>
                    <a:pt x="650" y="0"/>
                    <a:pt x="650" y="0"/>
                  </a:cubicBezTo>
                  <a:lnTo>
                    <a:pt x="812" y="0"/>
                  </a:lnTo>
                  <a:cubicBezTo>
                    <a:pt x="812" y="626"/>
                    <a:pt x="812" y="626"/>
                    <a:pt x="812" y="626"/>
                  </a:cubicBezTo>
                  <a:cubicBezTo>
                    <a:pt x="928" y="742"/>
                    <a:pt x="928" y="742"/>
                    <a:pt x="928" y="742"/>
                  </a:cubicBezTo>
                  <a:cubicBezTo>
                    <a:pt x="812" y="858"/>
                    <a:pt x="812" y="858"/>
                    <a:pt x="812" y="858"/>
                  </a:cubicBezTo>
                  <a:cubicBezTo>
                    <a:pt x="743" y="765"/>
                    <a:pt x="743" y="765"/>
                    <a:pt x="743" y="765"/>
                  </a:cubicBezTo>
                  <a:cubicBezTo>
                    <a:pt x="743" y="765"/>
                    <a:pt x="627" y="881"/>
                    <a:pt x="441" y="881"/>
                  </a:cubicBezTo>
                  <a:cubicBezTo>
                    <a:pt x="163" y="881"/>
                    <a:pt x="0" y="626"/>
                    <a:pt x="0" y="417"/>
                  </a:cubicBezTo>
                  <a:cubicBezTo>
                    <a:pt x="0" y="0"/>
                    <a:pt x="0" y="0"/>
                    <a:pt x="0" y="0"/>
                  </a:cubicBezTo>
                  <a:cubicBezTo>
                    <a:pt x="163" y="0"/>
                    <a:pt x="163" y="0"/>
                    <a:pt x="163" y="0"/>
                  </a:cubicBezTo>
                  <a:cubicBezTo>
                    <a:pt x="163" y="417"/>
                    <a:pt x="163" y="417"/>
                    <a:pt x="163" y="417"/>
                  </a:cubicBezTo>
                  <a:cubicBezTo>
                    <a:pt x="163" y="534"/>
                    <a:pt x="256" y="695"/>
                    <a:pt x="441" y="6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6" name="Freeform 68"/>
            <p:cNvSpPr>
              <a:spLocks noChangeArrowheads="1"/>
            </p:cNvSpPr>
            <p:nvPr/>
          </p:nvSpPr>
          <p:spPr bwMode="auto">
            <a:xfrm>
              <a:off x="3030679" y="2654919"/>
              <a:ext cx="45365" cy="295951"/>
            </a:xfrm>
            <a:custGeom>
              <a:avLst/>
              <a:gdLst>
                <a:gd name="T0" fmla="*/ 0 w 187"/>
                <a:gd name="T1" fmla="*/ 0 h 1207"/>
                <a:gd name="T2" fmla="*/ 0 w 187"/>
                <a:gd name="T3" fmla="*/ 1206 h 1207"/>
                <a:gd name="T4" fmla="*/ 186 w 187"/>
                <a:gd name="T5" fmla="*/ 1206 h 1207"/>
                <a:gd name="T6" fmla="*/ 186 w 187"/>
                <a:gd name="T7" fmla="*/ 0 h 1207"/>
                <a:gd name="T8" fmla="*/ 0 w 187"/>
                <a:gd name="T9" fmla="*/ 0 h 1207"/>
              </a:gdLst>
              <a:ahLst/>
              <a:cxnLst>
                <a:cxn ang="0">
                  <a:pos x="T0" y="T1"/>
                </a:cxn>
                <a:cxn ang="0">
                  <a:pos x="T2" y="T3"/>
                </a:cxn>
                <a:cxn ang="0">
                  <a:pos x="T4" y="T5"/>
                </a:cxn>
                <a:cxn ang="0">
                  <a:pos x="T6" y="T7"/>
                </a:cxn>
                <a:cxn ang="0">
                  <a:pos x="T8" y="T9"/>
                </a:cxn>
              </a:cxnLst>
              <a:rect l="0" t="0" r="r" b="b"/>
              <a:pathLst>
                <a:path w="187" h="1207">
                  <a:moveTo>
                    <a:pt x="0" y="0"/>
                  </a:moveTo>
                  <a:lnTo>
                    <a:pt x="0" y="1206"/>
                  </a:lnTo>
                  <a:lnTo>
                    <a:pt x="186" y="1206"/>
                  </a:lnTo>
                  <a:lnTo>
                    <a:pt x="18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7" name="Freeform 69"/>
            <p:cNvSpPr>
              <a:spLocks noChangeArrowheads="1"/>
            </p:cNvSpPr>
            <p:nvPr/>
          </p:nvSpPr>
          <p:spPr bwMode="auto">
            <a:xfrm>
              <a:off x="3081445" y="2740248"/>
              <a:ext cx="153376" cy="210622"/>
            </a:xfrm>
            <a:custGeom>
              <a:avLst/>
              <a:gdLst>
                <a:gd name="T0" fmla="*/ 371 w 628"/>
                <a:gd name="T1" fmla="*/ 0 h 859"/>
                <a:gd name="T2" fmla="*/ 603 w 628"/>
                <a:gd name="T3" fmla="*/ 0 h 859"/>
                <a:gd name="T4" fmla="*/ 209 w 628"/>
                <a:gd name="T5" fmla="*/ 441 h 859"/>
                <a:gd name="T6" fmla="*/ 627 w 628"/>
                <a:gd name="T7" fmla="*/ 858 h 859"/>
                <a:gd name="T8" fmla="*/ 394 w 628"/>
                <a:gd name="T9" fmla="*/ 858 h 859"/>
                <a:gd name="T10" fmla="*/ 0 w 628"/>
                <a:gd name="T11" fmla="*/ 441 h 859"/>
                <a:gd name="T12" fmla="*/ 371 w 628"/>
                <a:gd name="T13" fmla="*/ 0 h 859"/>
              </a:gdLst>
              <a:ahLst/>
              <a:cxnLst>
                <a:cxn ang="0">
                  <a:pos x="T0" y="T1"/>
                </a:cxn>
                <a:cxn ang="0">
                  <a:pos x="T2" y="T3"/>
                </a:cxn>
                <a:cxn ang="0">
                  <a:pos x="T4" y="T5"/>
                </a:cxn>
                <a:cxn ang="0">
                  <a:pos x="T6" y="T7"/>
                </a:cxn>
                <a:cxn ang="0">
                  <a:pos x="T8" y="T9"/>
                </a:cxn>
                <a:cxn ang="0">
                  <a:pos x="T10" y="T11"/>
                </a:cxn>
                <a:cxn ang="0">
                  <a:pos x="T12" y="T13"/>
                </a:cxn>
              </a:cxnLst>
              <a:rect l="0" t="0" r="r" b="b"/>
              <a:pathLst>
                <a:path w="628" h="859">
                  <a:moveTo>
                    <a:pt x="371" y="0"/>
                  </a:moveTo>
                  <a:lnTo>
                    <a:pt x="603" y="0"/>
                  </a:lnTo>
                  <a:lnTo>
                    <a:pt x="209" y="441"/>
                  </a:lnTo>
                  <a:lnTo>
                    <a:pt x="627" y="858"/>
                  </a:lnTo>
                  <a:lnTo>
                    <a:pt x="394" y="858"/>
                  </a:lnTo>
                  <a:lnTo>
                    <a:pt x="0" y="441"/>
                  </a:lnTo>
                  <a:lnTo>
                    <a:pt x="37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sp>
          <p:nvSpPr>
            <p:cNvPr id="38" name="Freeform 70"/>
            <p:cNvSpPr>
              <a:spLocks noChangeArrowheads="1"/>
            </p:cNvSpPr>
            <p:nvPr/>
          </p:nvSpPr>
          <p:spPr bwMode="auto">
            <a:xfrm>
              <a:off x="4166958" y="2660320"/>
              <a:ext cx="51845" cy="45365"/>
            </a:xfrm>
            <a:custGeom>
              <a:avLst/>
              <a:gdLst>
                <a:gd name="T0" fmla="*/ 116 w 210"/>
                <a:gd name="T1" fmla="*/ 0 h 186"/>
                <a:gd name="T2" fmla="*/ 116 w 210"/>
                <a:gd name="T3" fmla="*/ 0 h 186"/>
                <a:gd name="T4" fmla="*/ 209 w 210"/>
                <a:gd name="T5" fmla="*/ 92 h 186"/>
                <a:gd name="T6" fmla="*/ 116 w 210"/>
                <a:gd name="T7" fmla="*/ 185 h 186"/>
                <a:gd name="T8" fmla="*/ 0 w 210"/>
                <a:gd name="T9" fmla="*/ 92 h 186"/>
                <a:gd name="T10" fmla="*/ 116 w 210"/>
                <a:gd name="T11" fmla="*/ 0 h 186"/>
                <a:gd name="T12" fmla="*/ 116 w 210"/>
                <a:gd name="T13" fmla="*/ 162 h 186"/>
                <a:gd name="T14" fmla="*/ 116 w 210"/>
                <a:gd name="T15" fmla="*/ 162 h 186"/>
                <a:gd name="T16" fmla="*/ 186 w 210"/>
                <a:gd name="T17" fmla="*/ 92 h 186"/>
                <a:gd name="T18" fmla="*/ 116 w 210"/>
                <a:gd name="T19" fmla="*/ 0 h 186"/>
                <a:gd name="T20" fmla="*/ 23 w 210"/>
                <a:gd name="T21" fmla="*/ 92 h 186"/>
                <a:gd name="T22" fmla="*/ 116 w 210"/>
                <a:gd name="T23" fmla="*/ 162 h 186"/>
                <a:gd name="T24" fmla="*/ 70 w 210"/>
                <a:gd name="T25" fmla="*/ 23 h 186"/>
                <a:gd name="T26" fmla="*/ 70 w 210"/>
                <a:gd name="T27" fmla="*/ 23 h 186"/>
                <a:gd name="T28" fmla="*/ 116 w 210"/>
                <a:gd name="T29" fmla="*/ 23 h 186"/>
                <a:gd name="T30" fmla="*/ 163 w 210"/>
                <a:gd name="T31" fmla="*/ 69 h 186"/>
                <a:gd name="T32" fmla="*/ 116 w 210"/>
                <a:gd name="T33" fmla="*/ 92 h 186"/>
                <a:gd name="T34" fmla="*/ 163 w 210"/>
                <a:gd name="T35" fmla="*/ 139 h 186"/>
                <a:gd name="T36" fmla="*/ 139 w 210"/>
                <a:gd name="T37" fmla="*/ 139 h 186"/>
                <a:gd name="T38" fmla="*/ 116 w 210"/>
                <a:gd name="T39" fmla="*/ 92 h 186"/>
                <a:gd name="T40" fmla="*/ 93 w 210"/>
                <a:gd name="T41" fmla="*/ 92 h 186"/>
                <a:gd name="T42" fmla="*/ 93 w 210"/>
                <a:gd name="T43" fmla="*/ 139 h 186"/>
                <a:gd name="T44" fmla="*/ 70 w 210"/>
                <a:gd name="T45" fmla="*/ 139 h 186"/>
                <a:gd name="T46" fmla="*/ 70 w 210"/>
                <a:gd name="T47" fmla="*/ 23 h 186"/>
                <a:gd name="T48" fmla="*/ 93 w 210"/>
                <a:gd name="T49" fmla="*/ 69 h 186"/>
                <a:gd name="T50" fmla="*/ 93 w 210"/>
                <a:gd name="T51" fmla="*/ 69 h 186"/>
                <a:gd name="T52" fmla="*/ 116 w 210"/>
                <a:gd name="T53" fmla="*/ 69 h 186"/>
                <a:gd name="T54" fmla="*/ 139 w 210"/>
                <a:gd name="T55" fmla="*/ 69 h 186"/>
                <a:gd name="T56" fmla="*/ 116 w 210"/>
                <a:gd name="T57" fmla="*/ 46 h 186"/>
                <a:gd name="T58" fmla="*/ 93 w 210"/>
                <a:gd name="T59" fmla="*/ 46 h 186"/>
                <a:gd name="T60" fmla="*/ 93 w 210"/>
                <a:gd name="T61" fmla="*/ 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0" h="186">
                  <a:moveTo>
                    <a:pt x="116" y="0"/>
                  </a:moveTo>
                  <a:lnTo>
                    <a:pt x="116" y="0"/>
                  </a:lnTo>
                  <a:cubicBezTo>
                    <a:pt x="163" y="0"/>
                    <a:pt x="209" y="23"/>
                    <a:pt x="209" y="92"/>
                  </a:cubicBezTo>
                  <a:cubicBezTo>
                    <a:pt x="209" y="139"/>
                    <a:pt x="163" y="185"/>
                    <a:pt x="116" y="185"/>
                  </a:cubicBezTo>
                  <a:cubicBezTo>
                    <a:pt x="46" y="185"/>
                    <a:pt x="0" y="139"/>
                    <a:pt x="0" y="92"/>
                  </a:cubicBezTo>
                  <a:cubicBezTo>
                    <a:pt x="0" y="23"/>
                    <a:pt x="46" y="0"/>
                    <a:pt x="116" y="0"/>
                  </a:cubicBezTo>
                  <a:close/>
                  <a:moveTo>
                    <a:pt x="116" y="162"/>
                  </a:moveTo>
                  <a:lnTo>
                    <a:pt x="116" y="162"/>
                  </a:lnTo>
                  <a:cubicBezTo>
                    <a:pt x="163" y="162"/>
                    <a:pt x="186" y="139"/>
                    <a:pt x="186" y="92"/>
                  </a:cubicBezTo>
                  <a:cubicBezTo>
                    <a:pt x="186" y="46"/>
                    <a:pt x="163" y="0"/>
                    <a:pt x="116" y="0"/>
                  </a:cubicBezTo>
                  <a:cubicBezTo>
                    <a:pt x="70" y="0"/>
                    <a:pt x="23" y="46"/>
                    <a:pt x="23" y="92"/>
                  </a:cubicBezTo>
                  <a:cubicBezTo>
                    <a:pt x="23" y="139"/>
                    <a:pt x="70" y="162"/>
                    <a:pt x="116" y="162"/>
                  </a:cubicBezTo>
                  <a:close/>
                  <a:moveTo>
                    <a:pt x="70" y="23"/>
                  </a:moveTo>
                  <a:lnTo>
                    <a:pt x="70" y="23"/>
                  </a:lnTo>
                  <a:cubicBezTo>
                    <a:pt x="116" y="23"/>
                    <a:pt x="116" y="23"/>
                    <a:pt x="116" y="23"/>
                  </a:cubicBezTo>
                  <a:cubicBezTo>
                    <a:pt x="139" y="23"/>
                    <a:pt x="163" y="46"/>
                    <a:pt x="163" y="69"/>
                  </a:cubicBezTo>
                  <a:cubicBezTo>
                    <a:pt x="163" y="92"/>
                    <a:pt x="139" y="92"/>
                    <a:pt x="116" y="92"/>
                  </a:cubicBezTo>
                  <a:cubicBezTo>
                    <a:pt x="163" y="139"/>
                    <a:pt x="163" y="139"/>
                    <a:pt x="163" y="139"/>
                  </a:cubicBezTo>
                  <a:cubicBezTo>
                    <a:pt x="139" y="139"/>
                    <a:pt x="139" y="139"/>
                    <a:pt x="139" y="139"/>
                  </a:cubicBezTo>
                  <a:cubicBezTo>
                    <a:pt x="116" y="92"/>
                    <a:pt x="116" y="92"/>
                    <a:pt x="116" y="92"/>
                  </a:cubicBezTo>
                  <a:cubicBezTo>
                    <a:pt x="93" y="92"/>
                    <a:pt x="93" y="92"/>
                    <a:pt x="93" y="92"/>
                  </a:cubicBezTo>
                  <a:cubicBezTo>
                    <a:pt x="93" y="139"/>
                    <a:pt x="93" y="139"/>
                    <a:pt x="93" y="139"/>
                  </a:cubicBezTo>
                  <a:cubicBezTo>
                    <a:pt x="70" y="139"/>
                    <a:pt x="70" y="139"/>
                    <a:pt x="70" y="139"/>
                  </a:cubicBezTo>
                  <a:lnTo>
                    <a:pt x="70" y="23"/>
                  </a:lnTo>
                  <a:close/>
                  <a:moveTo>
                    <a:pt x="93" y="69"/>
                  </a:moveTo>
                  <a:lnTo>
                    <a:pt x="93" y="69"/>
                  </a:lnTo>
                  <a:cubicBezTo>
                    <a:pt x="116" y="69"/>
                    <a:pt x="116" y="69"/>
                    <a:pt x="116" y="69"/>
                  </a:cubicBezTo>
                  <a:lnTo>
                    <a:pt x="139" y="69"/>
                  </a:lnTo>
                  <a:cubicBezTo>
                    <a:pt x="139" y="46"/>
                    <a:pt x="116" y="46"/>
                    <a:pt x="116" y="46"/>
                  </a:cubicBezTo>
                  <a:cubicBezTo>
                    <a:pt x="93" y="46"/>
                    <a:pt x="93" y="46"/>
                    <a:pt x="93" y="46"/>
                  </a:cubicBezTo>
                  <a:lnTo>
                    <a:pt x="93" y="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13"/>
            </a:p>
          </p:txBody>
        </p:sp>
      </p:grpSp>
      <p:pic>
        <p:nvPicPr>
          <p:cNvPr id="3" name="Picture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294" y="4774503"/>
            <a:ext cx="9144000" cy="368998"/>
          </a:xfrm>
          <a:prstGeom prst="rect">
            <a:avLst/>
          </a:prstGeom>
        </p:spPr>
      </p:pic>
      <p:pic>
        <p:nvPicPr>
          <p:cNvPr id="10" name="Picture 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89084" y="4875981"/>
            <a:ext cx="1173023" cy="178504"/>
          </a:xfrm>
          <a:prstGeom prst="rect">
            <a:avLst/>
          </a:prstGeom>
        </p:spPr>
      </p:pic>
      <p:pic>
        <p:nvPicPr>
          <p:cNvPr id="7" name="Picture 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417991" y="4901381"/>
            <a:ext cx="4658678" cy="175475"/>
          </a:xfrm>
          <a:prstGeom prst="rect">
            <a:avLst/>
          </a:prstGeom>
        </p:spPr>
      </p:pic>
    </p:spTree>
    <p:extLst>
      <p:ext uri="{BB962C8B-B14F-4D97-AF65-F5344CB8AC3E}">
        <p14:creationId xmlns:p14="http://schemas.microsoft.com/office/powerpoint/2010/main" val="268127987"/>
      </p:ext>
    </p:extLst>
  </p:cSld>
  <p:clrMap bg1="lt1" tx1="dk1" bg2="lt2" tx2="dk2" accent1="accent1" accent2="accent2" accent3="accent3" accent4="accent4" accent5="accent5" accent6="accent6" hlink="hlink" folHlink="folHlink"/>
  <p:sldLayoutIdLst>
    <p:sldLayoutId id="2147483770" r:id="rId1"/>
    <p:sldLayoutId id="2147483769" r:id="rId2"/>
    <p:sldLayoutId id="2147483773" r:id="rId3"/>
    <p:sldLayoutId id="2147483771"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342789" rtl="0" eaLnBrk="1" fontAlgn="base" latinLnBrk="0" hangingPunct="1">
        <a:lnSpc>
          <a:spcPct val="100000"/>
        </a:lnSpc>
        <a:spcBef>
          <a:spcPct val="0"/>
        </a:spcBef>
        <a:spcAft>
          <a:spcPct val="0"/>
        </a:spcAft>
        <a:buClrTx/>
        <a:buSzTx/>
        <a:buFontTx/>
        <a:buNone/>
        <a:tabLst/>
        <a:defRPr sz="2399" b="0" i="0" kern="1200" cap="none" spc="15" baseline="0">
          <a:solidFill>
            <a:schemeClr val="tx2"/>
          </a:solidFill>
          <a:latin typeface="Arial"/>
          <a:ea typeface="HelveticaNeueLT Std Med Cn" panose="020B0606030502030204" pitchFamily="34" charset="0"/>
          <a:cs typeface="HelveticaNeueLT Std Med Cn" panose="020B0606030502030204" pitchFamily="34" charset="0"/>
        </a:defRPr>
      </a:lvl1pPr>
      <a:lvl2pPr algn="l" defTabSz="342789" rtl="0" fontAlgn="base">
        <a:spcBef>
          <a:spcPct val="0"/>
        </a:spcBef>
        <a:spcAft>
          <a:spcPct val="0"/>
        </a:spcAft>
        <a:defRPr sz="1949" b="1">
          <a:solidFill>
            <a:srgbClr val="5BAC35"/>
          </a:solidFill>
          <a:latin typeface="Arial Narrow" pitchFamily="34" charset="0"/>
        </a:defRPr>
      </a:lvl2pPr>
      <a:lvl3pPr algn="l" defTabSz="342789" rtl="0" fontAlgn="base">
        <a:spcBef>
          <a:spcPct val="0"/>
        </a:spcBef>
        <a:spcAft>
          <a:spcPct val="0"/>
        </a:spcAft>
        <a:defRPr sz="1949" b="1">
          <a:solidFill>
            <a:srgbClr val="5BAC35"/>
          </a:solidFill>
          <a:latin typeface="Arial Narrow" pitchFamily="34" charset="0"/>
        </a:defRPr>
      </a:lvl3pPr>
      <a:lvl4pPr algn="l" defTabSz="342789" rtl="0" fontAlgn="base">
        <a:spcBef>
          <a:spcPct val="0"/>
        </a:spcBef>
        <a:spcAft>
          <a:spcPct val="0"/>
        </a:spcAft>
        <a:defRPr sz="1949" b="1">
          <a:solidFill>
            <a:srgbClr val="5BAC35"/>
          </a:solidFill>
          <a:latin typeface="Arial Narrow" pitchFamily="34" charset="0"/>
        </a:defRPr>
      </a:lvl4pPr>
      <a:lvl5pPr algn="l" defTabSz="342789" rtl="0" fontAlgn="base">
        <a:spcBef>
          <a:spcPct val="0"/>
        </a:spcBef>
        <a:spcAft>
          <a:spcPct val="0"/>
        </a:spcAft>
        <a:defRPr sz="1949" b="1">
          <a:solidFill>
            <a:srgbClr val="5BAC35"/>
          </a:solidFill>
          <a:latin typeface="Arial Narrow" pitchFamily="34" charset="0"/>
        </a:defRPr>
      </a:lvl5pPr>
      <a:lvl6pPr marL="342789" algn="l" defTabSz="342789" rtl="0" fontAlgn="base">
        <a:spcBef>
          <a:spcPct val="0"/>
        </a:spcBef>
        <a:spcAft>
          <a:spcPct val="0"/>
        </a:spcAft>
        <a:defRPr sz="1949" b="1">
          <a:solidFill>
            <a:srgbClr val="5BAC35"/>
          </a:solidFill>
          <a:latin typeface="Arial Narrow" pitchFamily="34" charset="0"/>
        </a:defRPr>
      </a:lvl6pPr>
      <a:lvl7pPr marL="685577" algn="l" defTabSz="342789" rtl="0" fontAlgn="base">
        <a:spcBef>
          <a:spcPct val="0"/>
        </a:spcBef>
        <a:spcAft>
          <a:spcPct val="0"/>
        </a:spcAft>
        <a:defRPr sz="1949" b="1">
          <a:solidFill>
            <a:srgbClr val="5BAC35"/>
          </a:solidFill>
          <a:latin typeface="Arial Narrow" pitchFamily="34" charset="0"/>
        </a:defRPr>
      </a:lvl7pPr>
      <a:lvl8pPr marL="1028366" algn="l" defTabSz="342789" rtl="0" fontAlgn="base">
        <a:spcBef>
          <a:spcPct val="0"/>
        </a:spcBef>
        <a:spcAft>
          <a:spcPct val="0"/>
        </a:spcAft>
        <a:defRPr sz="1949" b="1">
          <a:solidFill>
            <a:srgbClr val="5BAC35"/>
          </a:solidFill>
          <a:latin typeface="Arial Narrow" pitchFamily="34" charset="0"/>
        </a:defRPr>
      </a:lvl8pPr>
      <a:lvl9pPr marL="1371154" algn="l" defTabSz="342789" rtl="0" fontAlgn="base">
        <a:spcBef>
          <a:spcPct val="0"/>
        </a:spcBef>
        <a:spcAft>
          <a:spcPct val="0"/>
        </a:spcAft>
        <a:defRPr sz="1949" b="1">
          <a:solidFill>
            <a:srgbClr val="5BAC35"/>
          </a:solidFill>
          <a:latin typeface="Arial Narrow" pitchFamily="34" charset="0"/>
        </a:defRPr>
      </a:lvl9pPr>
    </p:titleStyle>
    <p:bodyStyle>
      <a:lvl1pPr marL="182821" indent="-182821" algn="l" defTabSz="342789" rtl="0" fontAlgn="base">
        <a:spcBef>
          <a:spcPts val="1200"/>
        </a:spcBef>
        <a:spcAft>
          <a:spcPct val="0"/>
        </a:spcAft>
        <a:buSzPct val="90000"/>
        <a:buFontTx/>
        <a:buBlip>
          <a:blip r:embed="rId10"/>
        </a:buBlip>
        <a:defRPr sz="1499" kern="1200">
          <a:solidFill>
            <a:srgbClr val="6B6F71"/>
          </a:solidFill>
          <a:latin typeface="Arial"/>
          <a:ea typeface="+mn-ea"/>
          <a:cs typeface="Arial"/>
        </a:defRPr>
      </a:lvl1pPr>
      <a:lvl2pPr marL="365642" indent="-182821" algn="l" defTabSz="342789" rtl="0" fontAlgn="base">
        <a:spcBef>
          <a:spcPts val="225"/>
        </a:spcBef>
        <a:spcAft>
          <a:spcPct val="0"/>
        </a:spcAft>
        <a:buClr>
          <a:schemeClr val="tx2">
            <a:lumMod val="50000"/>
          </a:schemeClr>
        </a:buClr>
        <a:buFont typeface="Arial" panose="020B0604020202020204" pitchFamily="34" charset="0"/>
        <a:buChar char="−"/>
        <a:defRPr sz="1200" kern="1200">
          <a:solidFill>
            <a:srgbClr val="6B6F71"/>
          </a:solidFill>
          <a:latin typeface="Arial"/>
          <a:ea typeface="+mn-ea"/>
          <a:cs typeface="Arial"/>
        </a:defRPr>
      </a:lvl2pPr>
      <a:lvl3pPr marL="548462" indent="-182821" algn="l" defTabSz="342789" rtl="0" fontAlgn="base">
        <a:spcBef>
          <a:spcPts val="600"/>
        </a:spcBef>
        <a:spcAft>
          <a:spcPct val="0"/>
        </a:spcAft>
        <a:buFont typeface="Arial"/>
        <a:buChar char="•"/>
        <a:defRPr sz="1599" kern="1200">
          <a:solidFill>
            <a:srgbClr val="6B6F71"/>
          </a:solidFill>
          <a:latin typeface="Arial"/>
          <a:ea typeface="+mn-ea"/>
          <a:cs typeface="Arial"/>
        </a:defRPr>
      </a:lvl3pPr>
      <a:lvl4pPr marL="731282" indent="-182821" algn="l" defTabSz="342789" rtl="0" fontAlgn="base">
        <a:spcBef>
          <a:spcPts val="600"/>
        </a:spcBef>
        <a:spcAft>
          <a:spcPct val="0"/>
        </a:spcAft>
        <a:buSzPct val="100000"/>
        <a:buFont typeface="Arial"/>
        <a:buChar char="•"/>
        <a:defRPr sz="1400" kern="1200">
          <a:solidFill>
            <a:srgbClr val="6B6F71"/>
          </a:solidFill>
          <a:latin typeface="Arial"/>
          <a:ea typeface="+mn-ea"/>
          <a:cs typeface="Arial"/>
        </a:defRPr>
      </a:lvl4pPr>
      <a:lvl5pPr marL="914103" indent="-182821" algn="l" defTabSz="342789" rtl="0" fontAlgn="base">
        <a:spcBef>
          <a:spcPts val="600"/>
        </a:spcBef>
        <a:spcAft>
          <a:spcPct val="0"/>
        </a:spcAft>
        <a:buFont typeface="Arial"/>
        <a:buChar char="•"/>
        <a:defRPr sz="1400" kern="1200">
          <a:solidFill>
            <a:srgbClr val="6B6F71"/>
          </a:solidFill>
          <a:latin typeface="Arial"/>
          <a:ea typeface="+mn-ea"/>
          <a:cs typeface="Arial"/>
        </a:defRPr>
      </a:lvl5pPr>
      <a:lvl6pPr marL="1885337" indent="-171394" algn="l" defTabSz="342789" rtl="0" eaLnBrk="1" latinLnBrk="0" hangingPunct="1">
        <a:spcBef>
          <a:spcPct val="20000"/>
        </a:spcBef>
        <a:buFont typeface="Arial"/>
        <a:buChar char="•"/>
        <a:defRPr sz="1499" kern="1200">
          <a:solidFill>
            <a:schemeClr val="tx1"/>
          </a:solidFill>
          <a:latin typeface="+mn-lt"/>
          <a:ea typeface="+mn-ea"/>
          <a:cs typeface="+mn-cs"/>
        </a:defRPr>
      </a:lvl6pPr>
      <a:lvl7pPr marL="2228126" indent="-171394" algn="l" defTabSz="342789" rtl="0" eaLnBrk="1" latinLnBrk="0" hangingPunct="1">
        <a:spcBef>
          <a:spcPct val="20000"/>
        </a:spcBef>
        <a:buFont typeface="Arial"/>
        <a:buChar char="•"/>
        <a:defRPr sz="1499" kern="1200">
          <a:solidFill>
            <a:schemeClr val="tx1"/>
          </a:solidFill>
          <a:latin typeface="+mn-lt"/>
          <a:ea typeface="+mn-ea"/>
          <a:cs typeface="+mn-cs"/>
        </a:defRPr>
      </a:lvl7pPr>
      <a:lvl8pPr marL="2570914" indent="-171394" algn="l" defTabSz="342789" rtl="0" eaLnBrk="1" latinLnBrk="0" hangingPunct="1">
        <a:spcBef>
          <a:spcPct val="20000"/>
        </a:spcBef>
        <a:buFont typeface="Arial"/>
        <a:buChar char="•"/>
        <a:defRPr sz="1499" kern="1200">
          <a:solidFill>
            <a:schemeClr val="tx1"/>
          </a:solidFill>
          <a:latin typeface="+mn-lt"/>
          <a:ea typeface="+mn-ea"/>
          <a:cs typeface="+mn-cs"/>
        </a:defRPr>
      </a:lvl8pPr>
      <a:lvl9pPr marL="2913703" indent="-171394" algn="l" defTabSz="342789" rtl="0" eaLnBrk="1" latinLnBrk="0" hangingPunct="1">
        <a:spcBef>
          <a:spcPct val="20000"/>
        </a:spcBef>
        <a:buFont typeface="Arial"/>
        <a:buChar char="•"/>
        <a:defRPr sz="1499" kern="1200">
          <a:solidFill>
            <a:schemeClr val="tx1"/>
          </a:solidFill>
          <a:latin typeface="+mn-lt"/>
          <a:ea typeface="+mn-ea"/>
          <a:cs typeface="+mn-cs"/>
        </a:defRPr>
      </a:lvl9pPr>
    </p:bodyStyle>
    <p:otherStyle>
      <a:defPPr>
        <a:defRPr lang="en-US"/>
      </a:defPPr>
      <a:lvl1pPr marL="0" algn="l" defTabSz="342789" rtl="0" eaLnBrk="1" latinLnBrk="0" hangingPunct="1">
        <a:defRPr sz="1349" kern="1200">
          <a:solidFill>
            <a:schemeClr val="tx1"/>
          </a:solidFill>
          <a:latin typeface="+mn-lt"/>
          <a:ea typeface="+mn-ea"/>
          <a:cs typeface="+mn-cs"/>
        </a:defRPr>
      </a:lvl1pPr>
      <a:lvl2pPr marL="342789" algn="l" defTabSz="342789" rtl="0" eaLnBrk="1" latinLnBrk="0" hangingPunct="1">
        <a:defRPr sz="1349" kern="1200">
          <a:solidFill>
            <a:schemeClr val="tx1"/>
          </a:solidFill>
          <a:latin typeface="+mn-lt"/>
          <a:ea typeface="+mn-ea"/>
          <a:cs typeface="+mn-cs"/>
        </a:defRPr>
      </a:lvl2pPr>
      <a:lvl3pPr marL="685577" algn="l" defTabSz="342789" rtl="0" eaLnBrk="1" latinLnBrk="0" hangingPunct="1">
        <a:defRPr sz="1349" kern="1200">
          <a:solidFill>
            <a:schemeClr val="tx1"/>
          </a:solidFill>
          <a:latin typeface="+mn-lt"/>
          <a:ea typeface="+mn-ea"/>
          <a:cs typeface="+mn-cs"/>
        </a:defRPr>
      </a:lvl3pPr>
      <a:lvl4pPr marL="1028366" algn="l" defTabSz="342789" rtl="0" eaLnBrk="1" latinLnBrk="0" hangingPunct="1">
        <a:defRPr sz="1349" kern="1200">
          <a:solidFill>
            <a:schemeClr val="tx1"/>
          </a:solidFill>
          <a:latin typeface="+mn-lt"/>
          <a:ea typeface="+mn-ea"/>
          <a:cs typeface="+mn-cs"/>
        </a:defRPr>
      </a:lvl4pPr>
      <a:lvl5pPr marL="1371154" algn="l" defTabSz="342789" rtl="0" eaLnBrk="1" latinLnBrk="0" hangingPunct="1">
        <a:defRPr sz="1349" kern="1200">
          <a:solidFill>
            <a:schemeClr val="tx1"/>
          </a:solidFill>
          <a:latin typeface="+mn-lt"/>
          <a:ea typeface="+mn-ea"/>
          <a:cs typeface="+mn-cs"/>
        </a:defRPr>
      </a:lvl5pPr>
      <a:lvl6pPr marL="1713943" algn="l" defTabSz="342789" rtl="0" eaLnBrk="1" latinLnBrk="0" hangingPunct="1">
        <a:defRPr sz="1349" kern="1200">
          <a:solidFill>
            <a:schemeClr val="tx1"/>
          </a:solidFill>
          <a:latin typeface="+mn-lt"/>
          <a:ea typeface="+mn-ea"/>
          <a:cs typeface="+mn-cs"/>
        </a:defRPr>
      </a:lvl6pPr>
      <a:lvl7pPr marL="2056731" algn="l" defTabSz="342789" rtl="0" eaLnBrk="1" latinLnBrk="0" hangingPunct="1">
        <a:defRPr sz="1349" kern="1200">
          <a:solidFill>
            <a:schemeClr val="tx1"/>
          </a:solidFill>
          <a:latin typeface="+mn-lt"/>
          <a:ea typeface="+mn-ea"/>
          <a:cs typeface="+mn-cs"/>
        </a:defRPr>
      </a:lvl7pPr>
      <a:lvl8pPr marL="2399520" algn="l" defTabSz="342789" rtl="0" eaLnBrk="1" latinLnBrk="0" hangingPunct="1">
        <a:defRPr sz="1349" kern="1200">
          <a:solidFill>
            <a:schemeClr val="tx1"/>
          </a:solidFill>
          <a:latin typeface="+mn-lt"/>
          <a:ea typeface="+mn-ea"/>
          <a:cs typeface="+mn-cs"/>
        </a:defRPr>
      </a:lvl8pPr>
      <a:lvl9pPr marL="2742309" algn="l" defTabSz="342789"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4760" b="14757"/>
          <a:stretch/>
        </p:blipFill>
        <p:spPr>
          <a:xfrm>
            <a:off x="1" y="0"/>
            <a:ext cx="9121774" cy="5143500"/>
          </a:xfrm>
          <a:prstGeom prst="rect">
            <a:avLst/>
          </a:prstGeom>
        </p:spPr>
      </p:pic>
    </p:spTree>
    <p:extLst>
      <p:ext uri="{BB962C8B-B14F-4D97-AF65-F5344CB8AC3E}">
        <p14:creationId xmlns:p14="http://schemas.microsoft.com/office/powerpoint/2010/main" val="116026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een mask"/>
          <p:cNvPicPr>
            <a:picLocks noChangeAspect="1"/>
          </p:cNvPicPr>
          <p:nvPr/>
        </p:nvPicPr>
        <p:blipFill rotWithShape="1">
          <a:blip r:embed="rId3">
            <a:extLst>
              <a:ext uri="{28A0092B-C50C-407E-A947-70E740481C1C}">
                <a14:useLocalDpi xmlns:a14="http://schemas.microsoft.com/office/drawing/2010/main" val="0"/>
              </a:ext>
            </a:extLst>
          </a:blip>
          <a:srcRect r="940"/>
          <a:stretch/>
        </p:blipFill>
        <p:spPr>
          <a:xfrm flipV="1">
            <a:off x="-1102" y="-44930"/>
            <a:ext cx="9152336" cy="5197029"/>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0"/>
            <a:ext cx="1672232" cy="159105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184" y="-827685"/>
            <a:ext cx="10612861" cy="5971185"/>
          </a:xfrm>
          <a:prstGeom prst="rect">
            <a:avLst/>
          </a:prstGeom>
        </p:spPr>
      </p:pic>
      <p:sp>
        <p:nvSpPr>
          <p:cNvPr id="7" name="Text Placeholder 3"/>
          <p:cNvSpPr>
            <a:spLocks noGrp="1"/>
          </p:cNvSpPr>
          <p:nvPr>
            <p:ph type="body" sz="quarter" idx="12"/>
          </p:nvPr>
        </p:nvSpPr>
        <p:spPr>
          <a:xfrm>
            <a:off x="1103805" y="1146572"/>
            <a:ext cx="6024809" cy="2732484"/>
          </a:xfrm>
        </p:spPr>
        <p:txBody>
          <a:bodyPr anchor="ctr"/>
          <a:lstStyle/>
          <a:p>
            <a:r>
              <a:rPr lang="en-US" dirty="0">
                <a:solidFill>
                  <a:schemeClr val="bg1"/>
                </a:solidFill>
                <a:latin typeface="+mj-lt"/>
              </a:rPr>
              <a:t>Deliverability</a:t>
            </a:r>
            <a:br>
              <a:rPr lang="en-US" dirty="0">
                <a:solidFill>
                  <a:schemeClr val="bg1"/>
                </a:solidFill>
                <a:latin typeface="+mj-lt"/>
              </a:rPr>
            </a:br>
            <a:r>
              <a:rPr lang="en-US" sz="2100" dirty="0">
                <a:solidFill>
                  <a:schemeClr val="bg1"/>
                </a:solidFill>
                <a:latin typeface="+mj-lt"/>
              </a:rPr>
              <a:t>Opt-in versus Opt-out</a:t>
            </a:r>
          </a:p>
        </p:txBody>
      </p:sp>
    </p:spTree>
    <p:extLst>
      <p:ext uri="{BB962C8B-B14F-4D97-AF65-F5344CB8AC3E}">
        <p14:creationId xmlns:p14="http://schemas.microsoft.com/office/powerpoint/2010/main" val="187528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een mask"/>
          <p:cNvPicPr>
            <a:picLocks noChangeAspect="1"/>
          </p:cNvPicPr>
          <p:nvPr/>
        </p:nvPicPr>
        <p:blipFill rotWithShape="1">
          <a:blip r:embed="rId3">
            <a:extLst>
              <a:ext uri="{28A0092B-C50C-407E-A947-70E740481C1C}">
                <a14:useLocalDpi xmlns:a14="http://schemas.microsoft.com/office/drawing/2010/main" val="0"/>
              </a:ext>
            </a:extLst>
          </a:blip>
          <a:srcRect r="940"/>
          <a:stretch/>
        </p:blipFill>
        <p:spPr>
          <a:xfrm flipV="1">
            <a:off x="-1102" y="-44930"/>
            <a:ext cx="9152336" cy="5197029"/>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0"/>
            <a:ext cx="1672232" cy="159105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1056" y="-895186"/>
            <a:ext cx="10732835" cy="6038686"/>
          </a:xfrm>
          <a:prstGeom prst="rect">
            <a:avLst/>
          </a:prstGeom>
        </p:spPr>
      </p:pic>
      <p:sp>
        <p:nvSpPr>
          <p:cNvPr id="7" name="Text Placeholder 3"/>
          <p:cNvSpPr>
            <a:spLocks noGrp="1"/>
          </p:cNvSpPr>
          <p:nvPr>
            <p:ph type="body" sz="quarter" idx="12"/>
          </p:nvPr>
        </p:nvSpPr>
        <p:spPr>
          <a:xfrm>
            <a:off x="1103805" y="1146572"/>
            <a:ext cx="6024809" cy="2732484"/>
          </a:xfrm>
        </p:spPr>
        <p:txBody>
          <a:bodyPr anchor="ctr"/>
          <a:lstStyle/>
          <a:p>
            <a:r>
              <a:rPr lang="en-US" dirty="0">
                <a:solidFill>
                  <a:schemeClr val="bg1"/>
                </a:solidFill>
                <a:latin typeface="+mj-lt"/>
              </a:rPr>
              <a:t>CRM Integration</a:t>
            </a:r>
            <a:br>
              <a:rPr lang="en-US" dirty="0">
                <a:solidFill>
                  <a:schemeClr val="bg1"/>
                </a:solidFill>
                <a:latin typeface="+mj-lt"/>
              </a:rPr>
            </a:br>
            <a:endParaRPr lang="en-US" sz="2100" dirty="0">
              <a:solidFill>
                <a:schemeClr val="bg1"/>
              </a:solidFill>
              <a:latin typeface="+mj-lt"/>
            </a:endParaRPr>
          </a:p>
        </p:txBody>
      </p:sp>
    </p:spTree>
    <p:extLst>
      <p:ext uri="{BB962C8B-B14F-4D97-AF65-F5344CB8AC3E}">
        <p14:creationId xmlns:p14="http://schemas.microsoft.com/office/powerpoint/2010/main" val="22971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60536" y="266874"/>
            <a:ext cx="5734592" cy="553998"/>
          </a:xfrm>
          <a:prstGeom prst="rect">
            <a:avLst/>
          </a:prstGeom>
          <a:ln>
            <a:noFill/>
          </a:ln>
        </p:spPr>
        <p:txBody>
          <a:bodyPr wrap="square">
            <a:spAutoFit/>
          </a:bodyPr>
          <a:lstStyle/>
          <a:p>
            <a:r>
              <a:rPr lang="en-US" sz="3000" spc="-30" dirty="0">
                <a:solidFill>
                  <a:srgbClr val="58595B"/>
                </a:solidFill>
                <a:cs typeface="Arial" panose="020B0604020202020204" pitchFamily="34" charset="0"/>
              </a:rPr>
              <a:t>Driving Design Themes</a:t>
            </a:r>
            <a:endParaRPr lang="en-US" sz="3000" dirty="0">
              <a:solidFill>
                <a:srgbClr val="58595B"/>
              </a:solidFill>
            </a:endParaRPr>
          </a:p>
        </p:txBody>
      </p:sp>
      <p:sp>
        <p:nvSpPr>
          <p:cNvPr id="2" name="TextBox 1"/>
          <p:cNvSpPr txBox="1"/>
          <p:nvPr/>
        </p:nvSpPr>
        <p:spPr>
          <a:xfrm>
            <a:off x="360536" y="1060653"/>
            <a:ext cx="3731392" cy="3416320"/>
          </a:xfrm>
          <a:prstGeom prst="rect">
            <a:avLst/>
          </a:prstGeom>
          <a:noFill/>
        </p:spPr>
        <p:txBody>
          <a:bodyPr wrap="square" rtlCol="0">
            <a:spAutoFit/>
          </a:bodyPr>
          <a:lstStyle/>
          <a:p>
            <a:r>
              <a:rPr lang="en-US" sz="1800" dirty="0">
                <a:solidFill>
                  <a:schemeClr val="tx2"/>
                </a:solidFill>
              </a:rPr>
              <a:t>Allow the solution to be flexible, but yet very “plug and play” so that it can be easily used with any Email Marketing platform including none. </a:t>
            </a:r>
          </a:p>
          <a:p>
            <a:endParaRPr lang="en-US" sz="1800" dirty="0">
              <a:solidFill>
                <a:schemeClr val="tx2"/>
              </a:solidFill>
            </a:endParaRPr>
          </a:p>
          <a:p>
            <a:r>
              <a:rPr lang="en-US" sz="1800" dirty="0">
                <a:solidFill>
                  <a:schemeClr val="tx2"/>
                </a:solidFill>
              </a:rPr>
              <a:t>Development needed to implement a new platform should be minimal.</a:t>
            </a:r>
          </a:p>
          <a:p>
            <a:endParaRPr lang="en-US" sz="1800" dirty="0">
              <a:solidFill>
                <a:schemeClr val="tx2"/>
              </a:solidFill>
            </a:endParaRPr>
          </a:p>
          <a:p>
            <a:r>
              <a:rPr lang="en-US" sz="1800" dirty="0">
                <a:solidFill>
                  <a:schemeClr val="tx2"/>
                </a:solidFill>
              </a:rPr>
              <a:t>Make it look as seamless, easy to use, and use as much out of the box functionality as possible. </a:t>
            </a:r>
          </a:p>
        </p:txBody>
      </p:sp>
      <p:cxnSp>
        <p:nvCxnSpPr>
          <p:cNvPr id="5" name="Straight Connector 4"/>
          <p:cNvCxnSpPr/>
          <p:nvPr/>
        </p:nvCxnSpPr>
        <p:spPr>
          <a:xfrm>
            <a:off x="4573192" y="1158736"/>
            <a:ext cx="0" cy="3043756"/>
          </a:xfrm>
          <a:prstGeom prst="line">
            <a:avLst/>
          </a:prstGeom>
          <a:noFill/>
          <a:ln w="14288" cap="flat">
            <a:solidFill>
              <a:schemeClr val="tx2"/>
            </a:solidFill>
            <a:prstDash val="solid"/>
            <a:miter lim="800000"/>
            <a:headEnd/>
            <a:tailEnd/>
          </a:ln>
          <a:extLst>
            <a:ext uri="{909E8E84-426E-40DD-AFC4-6F175D3DCCD1}">
              <a14:hiddenFill xmlns:a14="http://schemas.microsoft.com/office/drawing/2010/main">
                <a:noFill/>
              </a14:hiddenFill>
            </a:ext>
          </a:extLst>
        </p:spPr>
      </p:cxnSp>
      <p:sp>
        <p:nvSpPr>
          <p:cNvPr id="7" name="TextBox 6"/>
          <p:cNvSpPr txBox="1"/>
          <p:nvPr/>
        </p:nvSpPr>
        <p:spPr>
          <a:xfrm>
            <a:off x="4992306" y="1060653"/>
            <a:ext cx="3731392" cy="3416320"/>
          </a:xfrm>
          <a:prstGeom prst="rect">
            <a:avLst/>
          </a:prstGeom>
          <a:noFill/>
        </p:spPr>
        <p:txBody>
          <a:bodyPr wrap="square" rtlCol="0">
            <a:spAutoFit/>
          </a:bodyPr>
          <a:lstStyle/>
          <a:p>
            <a:pPr marL="257175" indent="-257175">
              <a:buFont typeface="Arial" charset="0"/>
              <a:buChar char="•"/>
            </a:pPr>
            <a:r>
              <a:rPr lang="en-US" sz="1800" dirty="0"/>
              <a:t>Sync added and updated emails in both directions</a:t>
            </a:r>
          </a:p>
          <a:p>
            <a:pPr marL="257175" indent="-257175">
              <a:buFont typeface="Arial" charset="0"/>
              <a:buChar char="•"/>
            </a:pPr>
            <a:r>
              <a:rPr lang="en-US" sz="1800" dirty="0"/>
              <a:t>Accurately reflect subscriber entered interests, but allow overrides to be entered in CRM</a:t>
            </a:r>
          </a:p>
          <a:p>
            <a:pPr marL="257175" indent="-257175">
              <a:buFont typeface="Arial" charset="0"/>
              <a:buChar char="•"/>
            </a:pPr>
            <a:r>
              <a:rPr lang="en-US" sz="1800" dirty="0"/>
              <a:t>Reflect CRM biographical information to the subscriber</a:t>
            </a:r>
          </a:p>
          <a:p>
            <a:pPr marL="257175" indent="-257175">
              <a:buFont typeface="Arial" charset="0"/>
              <a:buChar char="•"/>
            </a:pPr>
            <a:r>
              <a:rPr lang="en-US" sz="1800" dirty="0"/>
              <a:t>Update CRM with biographical information updates</a:t>
            </a:r>
          </a:p>
          <a:p>
            <a:pPr marL="257175" indent="-257175">
              <a:buFont typeface="Arial" charset="0"/>
              <a:buChar char="•"/>
            </a:pPr>
            <a:r>
              <a:rPr lang="en-US" sz="1800" dirty="0"/>
              <a:t>Upload standard segments from CRM to the Email Marketing platform</a:t>
            </a:r>
          </a:p>
        </p:txBody>
      </p:sp>
    </p:spTree>
    <p:extLst>
      <p:ext uri="{BB962C8B-B14F-4D97-AF65-F5344CB8AC3E}">
        <p14:creationId xmlns:p14="http://schemas.microsoft.com/office/powerpoint/2010/main" val="7309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1346" y="355843"/>
            <a:ext cx="5909219" cy="3877985"/>
          </a:xfrm>
          <a:prstGeom prst="rect">
            <a:avLst/>
          </a:prstGeom>
          <a:noFill/>
        </p:spPr>
        <p:txBody>
          <a:bodyPr wrap="square" rtlCol="0">
            <a:spAutoFit/>
          </a:bodyPr>
          <a:lstStyle/>
          <a:p>
            <a:r>
              <a:rPr lang="en-US" sz="3000" dirty="0">
                <a:solidFill>
                  <a:schemeClr val="tx2"/>
                </a:solidFill>
              </a:rPr>
              <a:t>Data Rules</a:t>
            </a:r>
            <a:endParaRPr lang="en-US" sz="1800" b="1" dirty="0">
              <a:solidFill>
                <a:schemeClr val="tx2"/>
              </a:solidFill>
            </a:endParaRPr>
          </a:p>
          <a:p>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Data updated in the Email Marketing (EM) platform takes priority over data in CRM</a:t>
            </a:r>
          </a:p>
          <a:p>
            <a:pPr marL="285750" indent="-285750">
              <a:buFont typeface="Arial" panose="020B0604020202020204" pitchFamily="34" charset="0"/>
              <a:buChar char="•"/>
            </a:pPr>
            <a:r>
              <a:rPr lang="en-US" sz="1800" dirty="0">
                <a:solidFill>
                  <a:schemeClr val="tx2"/>
                </a:solidFill>
              </a:rPr>
              <a:t>Any CRM email can be flagged as one that is in EM</a:t>
            </a:r>
          </a:p>
          <a:p>
            <a:pPr marL="285750" indent="-285750">
              <a:buFont typeface="Arial" panose="020B0604020202020204" pitchFamily="34" charset="0"/>
              <a:buChar char="•"/>
            </a:pPr>
            <a:r>
              <a:rPr lang="en-US" sz="1800" dirty="0">
                <a:solidFill>
                  <a:schemeClr val="tx2"/>
                </a:solidFill>
              </a:rPr>
              <a:t>We will not try to replicate all CRM constituent data to EM</a:t>
            </a:r>
          </a:p>
          <a:p>
            <a:pPr marL="285750" indent="-285750">
              <a:buFont typeface="Arial" panose="020B0604020202020204" pitchFamily="34" charset="0"/>
              <a:buChar char="•"/>
            </a:pPr>
            <a:r>
              <a:rPr lang="en-US" sz="1800" dirty="0">
                <a:solidFill>
                  <a:schemeClr val="tx2"/>
                </a:solidFill>
              </a:rPr>
              <a:t>Constituent data fields need to be configurable and flagged as to which system controls each field</a:t>
            </a:r>
          </a:p>
          <a:p>
            <a:pPr marL="285750" indent="-285750">
              <a:buFont typeface="Arial" panose="020B0604020202020204" pitchFamily="34" charset="0"/>
              <a:buChar char="•"/>
            </a:pPr>
            <a:r>
              <a:rPr lang="en-US" sz="1800" dirty="0">
                <a:solidFill>
                  <a:schemeClr val="tx2"/>
                </a:solidFill>
              </a:rPr>
              <a:t>“Standard” constituent segments will be created in CRM and synchronized to the EM platform</a:t>
            </a:r>
          </a:p>
          <a:p>
            <a:pPr marL="285750" indent="-285750">
              <a:buFont typeface="Arial" panose="020B0604020202020204" pitchFamily="34" charset="0"/>
              <a:buChar char="•"/>
            </a:pPr>
            <a:r>
              <a:rPr lang="en-US" sz="1800" dirty="0">
                <a:solidFill>
                  <a:schemeClr val="tx2"/>
                </a:solidFill>
              </a:rPr>
              <a:t>An email address can be shared between two constituents</a:t>
            </a:r>
          </a:p>
        </p:txBody>
      </p:sp>
    </p:spTree>
    <p:extLst>
      <p:ext uri="{BB962C8B-B14F-4D97-AF65-F5344CB8AC3E}">
        <p14:creationId xmlns:p14="http://schemas.microsoft.com/office/powerpoint/2010/main" val="289187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een mask"/>
          <p:cNvPicPr>
            <a:picLocks noChangeAspect="1"/>
          </p:cNvPicPr>
          <p:nvPr/>
        </p:nvPicPr>
        <p:blipFill rotWithShape="1">
          <a:blip r:embed="rId3">
            <a:extLst>
              <a:ext uri="{28A0092B-C50C-407E-A947-70E740481C1C}">
                <a14:useLocalDpi xmlns:a14="http://schemas.microsoft.com/office/drawing/2010/main" val="0"/>
              </a:ext>
            </a:extLst>
          </a:blip>
          <a:srcRect r="940"/>
          <a:stretch/>
        </p:blipFill>
        <p:spPr>
          <a:xfrm flipV="1">
            <a:off x="-1102" y="-44930"/>
            <a:ext cx="9152336" cy="5197029"/>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0"/>
            <a:ext cx="1672232" cy="159105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184" y="-827685"/>
            <a:ext cx="10612861" cy="5971185"/>
          </a:xfrm>
          <a:prstGeom prst="rect">
            <a:avLst/>
          </a:prstGeom>
        </p:spPr>
      </p:pic>
      <p:sp>
        <p:nvSpPr>
          <p:cNvPr id="7" name="Text Placeholder 3"/>
          <p:cNvSpPr>
            <a:spLocks noGrp="1"/>
          </p:cNvSpPr>
          <p:nvPr>
            <p:ph type="body" sz="quarter" idx="12"/>
          </p:nvPr>
        </p:nvSpPr>
        <p:spPr>
          <a:xfrm>
            <a:off x="1103805" y="1146572"/>
            <a:ext cx="6024809" cy="2732484"/>
          </a:xfrm>
        </p:spPr>
        <p:txBody>
          <a:bodyPr anchor="ctr"/>
          <a:lstStyle/>
          <a:p>
            <a:r>
              <a:rPr lang="en-US" dirty="0">
                <a:solidFill>
                  <a:schemeClr val="bg1"/>
                </a:solidFill>
                <a:latin typeface="+mj-lt"/>
              </a:rPr>
              <a:t>Demo</a:t>
            </a:r>
            <a:br>
              <a:rPr lang="en-US" dirty="0">
                <a:solidFill>
                  <a:schemeClr val="bg1"/>
                </a:solidFill>
                <a:latin typeface="+mj-lt"/>
              </a:rPr>
            </a:br>
            <a:r>
              <a:rPr lang="en-US" sz="2100" dirty="0">
                <a:solidFill>
                  <a:schemeClr val="bg1"/>
                </a:solidFill>
                <a:latin typeface="+mj-lt"/>
              </a:rPr>
              <a:t>Operational &amp; Configuration</a:t>
            </a:r>
          </a:p>
        </p:txBody>
      </p:sp>
    </p:spTree>
    <p:extLst>
      <p:ext uri="{BB962C8B-B14F-4D97-AF65-F5344CB8AC3E}">
        <p14:creationId xmlns:p14="http://schemas.microsoft.com/office/powerpoint/2010/main" val="283674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een mask"/>
          <p:cNvPicPr>
            <a:picLocks noChangeAspect="1"/>
          </p:cNvPicPr>
          <p:nvPr/>
        </p:nvPicPr>
        <p:blipFill rotWithShape="1">
          <a:blip r:embed="rId3">
            <a:extLst>
              <a:ext uri="{28A0092B-C50C-407E-A947-70E740481C1C}">
                <a14:useLocalDpi xmlns:a14="http://schemas.microsoft.com/office/drawing/2010/main" val="0"/>
              </a:ext>
            </a:extLst>
          </a:blip>
          <a:srcRect r="940"/>
          <a:stretch/>
        </p:blipFill>
        <p:spPr>
          <a:xfrm flipV="1">
            <a:off x="-1102" y="-44930"/>
            <a:ext cx="9152336" cy="5197029"/>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 y="0"/>
            <a:ext cx="1672232" cy="159105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2184" y="-827685"/>
            <a:ext cx="10612861" cy="5971185"/>
          </a:xfrm>
          <a:prstGeom prst="rect">
            <a:avLst/>
          </a:prstGeom>
        </p:spPr>
      </p:pic>
      <p:sp>
        <p:nvSpPr>
          <p:cNvPr id="7" name="Text Placeholder 3"/>
          <p:cNvSpPr>
            <a:spLocks noGrp="1"/>
          </p:cNvSpPr>
          <p:nvPr>
            <p:ph type="body" sz="quarter" idx="12"/>
          </p:nvPr>
        </p:nvSpPr>
        <p:spPr>
          <a:xfrm>
            <a:off x="1103805" y="1146572"/>
            <a:ext cx="6024809" cy="2732484"/>
          </a:xfrm>
        </p:spPr>
        <p:txBody>
          <a:bodyPr anchor="ctr"/>
          <a:lstStyle/>
          <a:p>
            <a:r>
              <a:rPr lang="en-US" dirty="0">
                <a:solidFill>
                  <a:schemeClr val="bg1"/>
                </a:solidFill>
                <a:latin typeface="+mj-lt"/>
              </a:rPr>
              <a:t>Code</a:t>
            </a:r>
            <a:br>
              <a:rPr lang="en-US" dirty="0">
                <a:solidFill>
                  <a:schemeClr val="bg1"/>
                </a:solidFill>
                <a:latin typeface="+mj-lt"/>
              </a:rPr>
            </a:br>
            <a:r>
              <a:rPr lang="en-US" sz="2100" dirty="0">
                <a:solidFill>
                  <a:schemeClr val="bg1"/>
                </a:solidFill>
                <a:latin typeface="+mj-lt"/>
              </a:rPr>
              <a:t>Architecture design</a:t>
            </a:r>
          </a:p>
        </p:txBody>
      </p:sp>
    </p:spTree>
    <p:extLst>
      <p:ext uri="{BB962C8B-B14F-4D97-AF65-F5344CB8AC3E}">
        <p14:creationId xmlns:p14="http://schemas.microsoft.com/office/powerpoint/2010/main" val="234602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60536" y="266874"/>
            <a:ext cx="5734592" cy="553998"/>
          </a:xfrm>
          <a:prstGeom prst="rect">
            <a:avLst/>
          </a:prstGeom>
          <a:ln>
            <a:noFill/>
          </a:ln>
        </p:spPr>
        <p:txBody>
          <a:bodyPr wrap="square">
            <a:spAutoFit/>
          </a:bodyPr>
          <a:lstStyle/>
          <a:p>
            <a:r>
              <a:rPr lang="en-US" sz="3000" spc="-30" dirty="0">
                <a:solidFill>
                  <a:srgbClr val="58595B"/>
                </a:solidFill>
                <a:cs typeface="Arial" panose="020B0604020202020204" pitchFamily="34" charset="0"/>
              </a:rPr>
              <a:t>Synchronization Architecture</a:t>
            </a:r>
            <a:endParaRPr lang="en-US" sz="3000" dirty="0">
              <a:solidFill>
                <a:srgbClr val="58595B"/>
              </a:solidFill>
            </a:endParaRPr>
          </a:p>
        </p:txBody>
      </p:sp>
      <p:sp>
        <p:nvSpPr>
          <p:cNvPr id="2" name="TextBox 1"/>
          <p:cNvSpPr txBox="1"/>
          <p:nvPr/>
        </p:nvSpPr>
        <p:spPr>
          <a:xfrm>
            <a:off x="360536" y="1060653"/>
            <a:ext cx="3731392" cy="2308324"/>
          </a:xfrm>
          <a:prstGeom prst="rect">
            <a:avLst/>
          </a:prstGeom>
          <a:noFill/>
        </p:spPr>
        <p:txBody>
          <a:bodyPr wrap="square" rtlCol="0">
            <a:spAutoFit/>
          </a:bodyPr>
          <a:lstStyle/>
          <a:p>
            <a:r>
              <a:rPr lang="en-US" sz="1800" dirty="0">
                <a:solidFill>
                  <a:schemeClr val="tx2"/>
                </a:solidFill>
              </a:rPr>
              <a:t>CRM to Email Marketing synchronization occurs via business processes. </a:t>
            </a:r>
          </a:p>
          <a:p>
            <a:endParaRPr lang="en-US" sz="1800" dirty="0">
              <a:solidFill>
                <a:schemeClr val="tx2"/>
              </a:solidFill>
            </a:endParaRPr>
          </a:p>
          <a:p>
            <a:r>
              <a:rPr lang="en-US" sz="1800" dirty="0">
                <a:solidFill>
                  <a:schemeClr val="tx2"/>
                </a:solidFill>
              </a:rPr>
              <a:t>Each business process calls a dedicated public CLR method that controls processing for that process.</a:t>
            </a:r>
          </a:p>
        </p:txBody>
      </p:sp>
      <p:cxnSp>
        <p:nvCxnSpPr>
          <p:cNvPr id="5" name="Straight Connector 4"/>
          <p:cNvCxnSpPr/>
          <p:nvPr/>
        </p:nvCxnSpPr>
        <p:spPr>
          <a:xfrm>
            <a:off x="4573192" y="1158736"/>
            <a:ext cx="0" cy="3043756"/>
          </a:xfrm>
          <a:prstGeom prst="line">
            <a:avLst/>
          </a:prstGeom>
          <a:noFill/>
          <a:ln w="14288" cap="flat">
            <a:solidFill>
              <a:schemeClr val="tx2"/>
            </a:solidFill>
            <a:prstDash val="solid"/>
            <a:miter lim="800000"/>
            <a:headEnd/>
            <a:tailEnd/>
          </a:ln>
          <a:extLst>
            <a:ext uri="{909E8E84-426E-40DD-AFC4-6F175D3DCCD1}">
              <a14:hiddenFill xmlns:a14="http://schemas.microsoft.com/office/drawing/2010/main">
                <a:noFill/>
              </a14:hiddenFill>
            </a:ext>
          </a:extLst>
        </p:spPr>
      </p:cxnSp>
      <p:sp>
        <p:nvSpPr>
          <p:cNvPr id="7" name="TextBox 6"/>
          <p:cNvSpPr txBox="1"/>
          <p:nvPr/>
        </p:nvSpPr>
        <p:spPr>
          <a:xfrm>
            <a:off x="4992306" y="1060653"/>
            <a:ext cx="3731392" cy="2862322"/>
          </a:xfrm>
          <a:prstGeom prst="rect">
            <a:avLst/>
          </a:prstGeom>
          <a:noFill/>
        </p:spPr>
        <p:txBody>
          <a:bodyPr wrap="square" rtlCol="0">
            <a:spAutoFit/>
          </a:bodyPr>
          <a:lstStyle/>
          <a:p>
            <a:r>
              <a:rPr lang="en-US" sz="1800" dirty="0"/>
              <a:t>Business Processes:</a:t>
            </a:r>
          </a:p>
          <a:p>
            <a:pPr marL="257175" indent="-257175">
              <a:buFont typeface="Arial" charset="0"/>
              <a:buChar char="•"/>
            </a:pPr>
            <a:r>
              <a:rPr lang="en-US" sz="1800" dirty="0"/>
              <a:t>Add to CRM</a:t>
            </a:r>
          </a:p>
          <a:p>
            <a:pPr marL="257175" indent="-257175">
              <a:buFont typeface="Arial" charset="0"/>
              <a:buChar char="•"/>
            </a:pPr>
            <a:r>
              <a:rPr lang="en-US" sz="1800" dirty="0"/>
              <a:t>Add to EM</a:t>
            </a:r>
          </a:p>
          <a:p>
            <a:pPr marL="257175" indent="-257175">
              <a:buFont typeface="Arial" charset="0"/>
              <a:buChar char="•"/>
            </a:pPr>
            <a:r>
              <a:rPr lang="en-US" sz="1800" dirty="0"/>
              <a:t>Updates to CRM</a:t>
            </a:r>
          </a:p>
          <a:p>
            <a:pPr marL="257175" indent="-257175">
              <a:buFont typeface="Arial" charset="0"/>
              <a:buChar char="•"/>
            </a:pPr>
            <a:r>
              <a:rPr lang="en-US" sz="1800" dirty="0"/>
              <a:t>Updates to EM</a:t>
            </a:r>
          </a:p>
          <a:p>
            <a:pPr marL="257175" indent="-257175">
              <a:buFont typeface="Arial" charset="0"/>
              <a:buChar char="•"/>
            </a:pPr>
            <a:r>
              <a:rPr lang="en-US" sz="1800" dirty="0"/>
              <a:t>List Fields (attributes) to CRM</a:t>
            </a:r>
          </a:p>
          <a:p>
            <a:pPr marL="257175" indent="-257175">
              <a:buFont typeface="Arial" charset="0"/>
              <a:buChar char="•"/>
            </a:pPr>
            <a:r>
              <a:rPr lang="en-US" sz="1800" dirty="0"/>
              <a:t>List Fields (attributes) to EM</a:t>
            </a:r>
          </a:p>
          <a:p>
            <a:pPr marL="257175" indent="-257175">
              <a:buFont typeface="Arial" charset="0"/>
              <a:buChar char="•"/>
            </a:pPr>
            <a:r>
              <a:rPr lang="en-US" sz="1800" dirty="0"/>
              <a:t>Segments to EM</a:t>
            </a:r>
          </a:p>
          <a:p>
            <a:pPr marL="257175" indent="-257175">
              <a:buFont typeface="Arial" charset="0"/>
              <a:buChar char="•"/>
            </a:pPr>
            <a:r>
              <a:rPr lang="en-US" sz="1800" dirty="0"/>
              <a:t>Get EM List Information </a:t>
            </a:r>
            <a:br>
              <a:rPr lang="en-US" sz="1800" dirty="0"/>
            </a:br>
            <a:r>
              <a:rPr lang="en-US" sz="1800" dirty="0"/>
              <a:t>(for configuration)</a:t>
            </a:r>
          </a:p>
        </p:txBody>
      </p:sp>
    </p:spTree>
    <p:extLst>
      <p:ext uri="{BB962C8B-B14F-4D97-AF65-F5344CB8AC3E}">
        <p14:creationId xmlns:p14="http://schemas.microsoft.com/office/powerpoint/2010/main" val="215984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9140" t="6935" r="10377" b="13577"/>
          <a:stretch/>
        </p:blipFill>
        <p:spPr>
          <a:xfrm>
            <a:off x="266978" y="507258"/>
            <a:ext cx="8716835" cy="4380262"/>
          </a:xfrm>
          <a:prstGeom prst="rect">
            <a:avLst/>
          </a:prstGeom>
        </p:spPr>
      </p:pic>
      <p:sp>
        <p:nvSpPr>
          <p:cNvPr id="7" name="Rectangle 6"/>
          <p:cNvSpPr/>
          <p:nvPr/>
        </p:nvSpPr>
        <p:spPr>
          <a:xfrm>
            <a:off x="360536" y="253526"/>
            <a:ext cx="5734592" cy="553998"/>
          </a:xfrm>
          <a:prstGeom prst="rect">
            <a:avLst/>
          </a:prstGeom>
          <a:ln>
            <a:noFill/>
          </a:ln>
        </p:spPr>
        <p:txBody>
          <a:bodyPr wrap="square">
            <a:spAutoFit/>
          </a:bodyPr>
          <a:lstStyle/>
          <a:p>
            <a:r>
              <a:rPr lang="en-US" sz="3000" spc="-30" dirty="0" err="1">
                <a:solidFill>
                  <a:srgbClr val="58595B"/>
                </a:solidFill>
                <a:cs typeface="Arial" panose="020B0604020202020204" pitchFamily="34" charset="0"/>
              </a:rPr>
              <a:t>.Net</a:t>
            </a:r>
            <a:r>
              <a:rPr lang="en-US" sz="3000" spc="-30" dirty="0">
                <a:solidFill>
                  <a:srgbClr val="58595B"/>
                </a:solidFill>
                <a:cs typeface="Arial" panose="020B0604020202020204" pitchFamily="34" charset="0"/>
              </a:rPr>
              <a:t> Class Design</a:t>
            </a:r>
            <a:endParaRPr lang="en-US" sz="3000" dirty="0">
              <a:solidFill>
                <a:srgbClr val="58595B"/>
              </a:solidFill>
            </a:endParaRPr>
          </a:p>
        </p:txBody>
      </p:sp>
      <p:pic>
        <p:nvPicPr>
          <p:cNvPr id="5" name="Picture 4"/>
          <p:cNvPicPr>
            <a:picLocks noChangeAspect="1"/>
          </p:cNvPicPr>
          <p:nvPr/>
        </p:nvPicPr>
        <p:blipFill>
          <a:blip r:embed="rId4"/>
          <a:stretch>
            <a:fillRect/>
          </a:stretch>
        </p:blipFill>
        <p:spPr>
          <a:xfrm>
            <a:off x="1595193" y="1409846"/>
            <a:ext cx="5966960" cy="2359680"/>
          </a:xfrm>
          <a:prstGeom prst="rect">
            <a:avLst/>
          </a:prstGeom>
        </p:spPr>
      </p:pic>
    </p:spTree>
    <p:extLst>
      <p:ext uri="{BB962C8B-B14F-4D97-AF65-F5344CB8AC3E}">
        <p14:creationId xmlns:p14="http://schemas.microsoft.com/office/powerpoint/2010/main" val="167145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1346" y="355843"/>
            <a:ext cx="5909219" cy="3323987"/>
          </a:xfrm>
          <a:prstGeom prst="rect">
            <a:avLst/>
          </a:prstGeom>
          <a:noFill/>
        </p:spPr>
        <p:txBody>
          <a:bodyPr wrap="square" rtlCol="0">
            <a:spAutoFit/>
          </a:bodyPr>
          <a:lstStyle/>
          <a:p>
            <a:r>
              <a:rPr lang="en-US" sz="3000" dirty="0" err="1">
                <a:solidFill>
                  <a:schemeClr val="tx2"/>
                </a:solidFill>
              </a:rPr>
              <a:t>.Net</a:t>
            </a:r>
            <a:r>
              <a:rPr lang="en-US" sz="3000" dirty="0">
                <a:solidFill>
                  <a:schemeClr val="tx2"/>
                </a:solidFill>
              </a:rPr>
              <a:t> Architecture</a:t>
            </a:r>
            <a:endParaRPr lang="en-US" sz="1800" b="1" dirty="0">
              <a:solidFill>
                <a:schemeClr val="tx2"/>
              </a:solidFill>
            </a:endParaRPr>
          </a:p>
          <a:p>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The </a:t>
            </a:r>
            <a:r>
              <a:rPr lang="en-US" sz="1800" dirty="0" err="1">
                <a:solidFill>
                  <a:schemeClr val="tx2"/>
                </a:solidFill>
              </a:rPr>
              <a:t>BbCrm</a:t>
            </a:r>
            <a:r>
              <a:rPr lang="en-US" sz="1800" dirty="0">
                <a:solidFill>
                  <a:schemeClr val="tx2"/>
                </a:solidFill>
              </a:rPr>
              <a:t> class and </a:t>
            </a:r>
            <a:r>
              <a:rPr lang="en-US" sz="1800" dirty="0" err="1">
                <a:solidFill>
                  <a:schemeClr val="tx2"/>
                </a:solidFill>
              </a:rPr>
              <a:t>EmailMarketing</a:t>
            </a:r>
            <a:r>
              <a:rPr lang="en-US" sz="1800" dirty="0">
                <a:solidFill>
                  <a:schemeClr val="tx2"/>
                </a:solidFill>
              </a:rPr>
              <a:t> abstract class reside in the same catalog and are written in VB.net</a:t>
            </a:r>
          </a:p>
          <a:p>
            <a:pPr marL="285750" indent="-285750">
              <a:buFont typeface="Arial" panose="020B0604020202020204" pitchFamily="34" charset="0"/>
              <a:buChar char="•"/>
            </a:pPr>
            <a:r>
              <a:rPr lang="en-US" sz="1800" dirty="0">
                <a:solidFill>
                  <a:schemeClr val="tx2"/>
                </a:solidFill>
              </a:rPr>
              <a:t>The concrete MailChimp class is in a separate catalog and is written in C#</a:t>
            </a:r>
          </a:p>
          <a:p>
            <a:pPr marL="285750" indent="-285750">
              <a:buFont typeface="Arial" panose="020B0604020202020204" pitchFamily="34" charset="0"/>
              <a:buChar char="•"/>
            </a:pPr>
            <a:r>
              <a:rPr lang="en-US" sz="1800" dirty="0">
                <a:solidFill>
                  <a:schemeClr val="tx2"/>
                </a:solidFill>
              </a:rPr>
              <a:t>The concrete MailChimp class is not directly referenced and is instantiated dynamically at runtime</a:t>
            </a:r>
          </a:p>
          <a:p>
            <a:pPr marL="285750" indent="-285750">
              <a:buFont typeface="Arial" panose="020B0604020202020204" pitchFamily="34" charset="0"/>
              <a:buChar char="•"/>
            </a:pPr>
            <a:r>
              <a:rPr lang="en-US" sz="1800" dirty="0">
                <a:solidFill>
                  <a:schemeClr val="tx2"/>
                </a:solidFill>
              </a:rPr>
              <a:t>Data is passed using dictionaries and lists</a:t>
            </a:r>
          </a:p>
          <a:p>
            <a:pPr marL="285750" indent="-285750">
              <a:buFont typeface="Arial" panose="020B0604020202020204" pitchFamily="34" charset="0"/>
              <a:buChar char="•"/>
            </a:pPr>
            <a:r>
              <a:rPr lang="en-US" sz="1800" dirty="0">
                <a:solidFill>
                  <a:schemeClr val="tx2"/>
                </a:solidFill>
              </a:rPr>
              <a:t>For the MailChimp platform implementation, that data is converted to JSON</a:t>
            </a:r>
          </a:p>
        </p:txBody>
      </p:sp>
    </p:spTree>
    <p:extLst>
      <p:ext uri="{BB962C8B-B14F-4D97-AF65-F5344CB8AC3E}">
        <p14:creationId xmlns:p14="http://schemas.microsoft.com/office/powerpoint/2010/main" val="3241713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9140" t="6935" r="10377" b="13577"/>
          <a:stretch/>
        </p:blipFill>
        <p:spPr>
          <a:xfrm>
            <a:off x="577851" y="480058"/>
            <a:ext cx="8049018" cy="4471503"/>
          </a:xfrm>
          <a:prstGeom prst="rect">
            <a:avLst/>
          </a:prstGeom>
        </p:spPr>
      </p:pic>
      <p:sp>
        <p:nvSpPr>
          <p:cNvPr id="4" name="Rectangle 3"/>
          <p:cNvSpPr/>
          <p:nvPr/>
        </p:nvSpPr>
        <p:spPr>
          <a:xfrm>
            <a:off x="418948" y="179529"/>
            <a:ext cx="5992346" cy="553998"/>
          </a:xfrm>
          <a:prstGeom prst="rect">
            <a:avLst/>
          </a:prstGeom>
        </p:spPr>
        <p:txBody>
          <a:bodyPr wrap="none">
            <a:spAutoFit/>
          </a:bodyPr>
          <a:lstStyle/>
          <a:p>
            <a:r>
              <a:rPr lang="en-US" sz="3000" dirty="0">
                <a:solidFill>
                  <a:schemeClr val="tx2"/>
                </a:solidFill>
              </a:rPr>
              <a:t>Instantiating the class dynamically</a:t>
            </a:r>
          </a:p>
        </p:txBody>
      </p:sp>
      <p:sp>
        <p:nvSpPr>
          <p:cNvPr id="5" name="Rectangle 4"/>
          <p:cNvSpPr/>
          <p:nvPr/>
        </p:nvSpPr>
        <p:spPr>
          <a:xfrm>
            <a:off x="1785667" y="1448127"/>
            <a:ext cx="5546786" cy="2462213"/>
          </a:xfrm>
          <a:prstGeom prst="rect">
            <a:avLst/>
          </a:prstGeom>
        </p:spPr>
        <p:txBody>
          <a:bodyPr wrap="square">
            <a:spAutoFit/>
          </a:bodyPr>
          <a:lstStyle/>
          <a:p>
            <a:r>
              <a:rPr lang="en-US" dirty="0"/>
              <a:t>'_assembly should equal </a:t>
            </a:r>
            <a:r>
              <a:rPr lang="en-US" dirty="0" err="1"/>
              <a:t>projectName.className</a:t>
            </a:r>
            <a:r>
              <a:rPr lang="en-US" dirty="0"/>
              <a:t>, </a:t>
            </a:r>
            <a:r>
              <a:rPr lang="en-US" dirty="0" err="1"/>
              <a:t>projectName</a:t>
            </a:r>
            <a:endParaRPr lang="en-US" sz="1400" dirty="0">
              <a:solidFill>
                <a:srgbClr val="0000FF"/>
              </a:solidFill>
              <a:latin typeface="Consolas" panose="020B0609020204030204" pitchFamily="49" charset="0"/>
            </a:endParaRPr>
          </a:p>
          <a:p>
            <a:endParaRPr lang="en-US" sz="1400" dirty="0">
              <a:solidFill>
                <a:srgbClr val="0000FF"/>
              </a:solidFill>
              <a:latin typeface="Consolas" panose="020B0609020204030204" pitchFamily="49" charset="0"/>
            </a:endParaRPr>
          </a:p>
          <a:p>
            <a:r>
              <a:rPr lang="en-US" sz="1400" dirty="0">
                <a:solidFill>
                  <a:srgbClr val="0000FF"/>
                </a:solidFill>
                <a:latin typeface="Consolas" panose="020B0609020204030204" pitchFamily="49" charset="0"/>
              </a:rPr>
              <a:t>Dim</a:t>
            </a:r>
            <a:r>
              <a:rPr lang="en-US" sz="1400" dirty="0">
                <a:solidFill>
                  <a:srgbClr val="000000"/>
                </a:solidFill>
                <a:latin typeface="Consolas" panose="020B0609020204030204" pitchFamily="49" charset="0"/>
              </a:rPr>
              <a:t> text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 _</a:t>
            </a:r>
            <a:r>
              <a:rPr lang="en-US" sz="1400" dirty="0" err="1">
                <a:solidFill>
                  <a:srgbClr val="000000"/>
                </a:solidFill>
                <a:latin typeface="Consolas" panose="020B0609020204030204" pitchFamily="49" charset="0"/>
              </a:rPr>
              <a:t>assembly.ToString</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Dim</a:t>
            </a:r>
            <a:r>
              <a:rPr lang="en-US" sz="1400" dirty="0">
                <a:solidFill>
                  <a:srgbClr val="000000"/>
                </a:solidFill>
                <a:latin typeface="Consolas" panose="020B0609020204030204" pitchFamily="49" charset="0"/>
              </a:rPr>
              <a:t> type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System.</a:t>
            </a:r>
            <a:r>
              <a:rPr lang="en-US" sz="1400" dirty="0" err="1">
                <a:solidFill>
                  <a:srgbClr val="2B91AF"/>
                </a:solidFill>
                <a:latin typeface="Consolas" panose="020B0609020204030204" pitchFamily="49" charset="0"/>
              </a:rPr>
              <a:t>Type</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a:t>
            </a:r>
            <a:r>
              <a:rPr lang="en-US" sz="1400" dirty="0" err="1">
                <a:solidFill>
                  <a:srgbClr val="2B91AF"/>
                </a:solidFill>
                <a:latin typeface="Consolas" panose="020B0609020204030204" pitchFamily="49" charset="0"/>
              </a:rPr>
              <a:t>Type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GetType</a:t>
            </a:r>
            <a:r>
              <a:rPr lang="en-US" sz="1400" dirty="0">
                <a:solidFill>
                  <a:srgbClr val="000000"/>
                </a:solidFill>
                <a:latin typeface="Consolas" panose="020B0609020204030204" pitchFamily="49" charset="0"/>
              </a:rPr>
              <a:t>](text, </a:t>
            </a:r>
            <a:r>
              <a:rPr lang="en-US" sz="1400" dirty="0">
                <a:solidFill>
                  <a:srgbClr val="0000FF"/>
                </a:solidFill>
                <a:latin typeface="Consolas" panose="020B0609020204030204" pitchFamily="49" charset="0"/>
              </a:rPr>
              <a:t>False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True</a:t>
            </a:r>
            <a:r>
              <a:rPr lang="en-US" sz="1400" dirty="0">
                <a:solidFill>
                  <a:srgbClr val="000000"/>
                </a:solidFill>
                <a:latin typeface="Consolas" panose="020B0609020204030204" pitchFamily="49" charset="0"/>
              </a:rPr>
              <a:t>)</a:t>
            </a:r>
          </a:p>
          <a:p>
            <a:r>
              <a:rPr lang="en-US" sz="1400" dirty="0">
                <a:solidFill>
                  <a:srgbClr val="0000FF"/>
                </a:solidFill>
                <a:latin typeface="Consolas" panose="020B0609020204030204" pitchFamily="49" charset="0"/>
              </a:rPr>
              <a:t>Dim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Object</a:t>
            </a:r>
            <a:r>
              <a:rPr lang="en-US" sz="1400" dirty="0">
                <a:solidFill>
                  <a:srgbClr val="000000"/>
                </a:solidFill>
                <a:latin typeface="Consolas" panose="020B0609020204030204" pitchFamily="49" charset="0"/>
              </a:rPr>
              <a:t>() = {_</a:t>
            </a:r>
            <a:r>
              <a:rPr lang="en-US" sz="1400" dirty="0" err="1">
                <a:solidFill>
                  <a:srgbClr val="000000"/>
                </a:solidFill>
                <a:latin typeface="Consolas" panose="020B0609020204030204" pitchFamily="49" charset="0"/>
              </a:rPr>
              <a:t>url</a:t>
            </a:r>
            <a:r>
              <a:rPr lang="en-US" sz="1400" dirty="0">
                <a:solidFill>
                  <a:srgbClr val="000000"/>
                </a:solidFill>
                <a:latin typeface="Consolas" panose="020B0609020204030204" pitchFamily="49" charset="0"/>
              </a:rPr>
              <a:t>, _</a:t>
            </a:r>
            <a:r>
              <a:rPr lang="en-US" sz="1400" dirty="0" err="1">
                <a:solidFill>
                  <a:srgbClr val="000000"/>
                </a:solidFill>
                <a:latin typeface="Consolas" panose="020B0609020204030204" pitchFamily="49" charset="0"/>
              </a:rPr>
              <a:t>userId</a:t>
            </a:r>
            <a:r>
              <a:rPr lang="en-US" sz="1400" dirty="0">
                <a:solidFill>
                  <a:srgbClr val="000000"/>
                </a:solidFill>
                <a:latin typeface="Consolas" panose="020B0609020204030204" pitchFamily="49" charset="0"/>
              </a:rPr>
              <a:t>, _password, 	_catalogs}</a:t>
            </a:r>
          </a:p>
          <a:p>
            <a:endParaRPr lang="en-US"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Dim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objectValue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Object</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System.Runtime.CompilerServices.</a:t>
            </a:r>
            <a:r>
              <a:rPr lang="en-US" sz="1400" dirty="0" err="1">
                <a:solidFill>
                  <a:srgbClr val="2B91AF"/>
                </a:solidFill>
                <a:latin typeface="Consolas" panose="020B0609020204030204" pitchFamily="49" charset="0"/>
              </a:rPr>
              <a:t>RuntimeHelpers</a:t>
            </a:r>
            <a:r>
              <a:rPr lang="en-US" sz="1400" dirty="0" err="1">
                <a:solidFill>
                  <a:srgbClr val="000000"/>
                </a:solidFill>
                <a:latin typeface="Consolas" panose="020B0609020204030204" pitchFamily="49" charset="0"/>
              </a:rPr>
              <a:t>.GetObjectValue</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System.</a:t>
            </a:r>
            <a:r>
              <a:rPr lang="en-US" sz="1400" dirty="0" err="1">
                <a:solidFill>
                  <a:srgbClr val="2B91AF"/>
                </a:solidFill>
                <a:latin typeface="Consolas" panose="020B0609020204030204" pitchFamily="49" charset="0"/>
              </a:rPr>
              <a:t>Activator</a:t>
            </a:r>
            <a:r>
              <a:rPr lang="en-US" sz="1400" dirty="0" err="1">
                <a:solidFill>
                  <a:srgbClr val="000000"/>
                </a:solidFill>
                <a:latin typeface="Consolas" panose="020B0609020204030204" pitchFamily="49" charset="0"/>
              </a:rPr>
              <a:t>.CreateInstance</a:t>
            </a:r>
            <a:r>
              <a:rPr lang="en-US" sz="1400" dirty="0">
                <a:solidFill>
                  <a:srgbClr val="000000"/>
                </a:solidFill>
                <a:latin typeface="Consolas" panose="020B0609020204030204" pitchFamily="49" charset="0"/>
              </a:rPr>
              <a:t>(type, </a:t>
            </a:r>
            <a:r>
              <a:rPr lang="en-US" sz="1400" dirty="0" err="1">
                <a:solidFill>
                  <a:srgbClr val="000000"/>
                </a:solidFill>
                <a:latin typeface="Consolas" panose="020B0609020204030204" pitchFamily="49" charset="0"/>
              </a:rPr>
              <a:t>args</a:t>
            </a:r>
            <a:r>
              <a:rPr lang="en-US" sz="14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631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1257" t="925" r="6397" b="4843"/>
          <a:stretch/>
        </p:blipFill>
        <p:spPr>
          <a:xfrm>
            <a:off x="3174" y="9525"/>
            <a:ext cx="1544247" cy="1499277"/>
          </a:xfrm>
          <a:prstGeom prst="rect">
            <a:avLst/>
          </a:prstGeom>
        </p:spPr>
      </p:pic>
      <p:sp>
        <p:nvSpPr>
          <p:cNvPr id="6" name="Text Placeholder 1"/>
          <p:cNvSpPr>
            <a:spLocks noGrp="1"/>
          </p:cNvSpPr>
          <p:nvPr>
            <p:ph type="body" sz="quarter" idx="10"/>
          </p:nvPr>
        </p:nvSpPr>
        <p:spPr>
          <a:xfrm>
            <a:off x="775298" y="2564942"/>
            <a:ext cx="5584031" cy="302285"/>
          </a:xfrm>
        </p:spPr>
        <p:txBody>
          <a:bodyPr/>
          <a:lstStyle/>
          <a:p>
            <a:r>
              <a:rPr lang="en-US" spc="-30" dirty="0">
                <a:solidFill>
                  <a:schemeClr val="tx2"/>
                </a:solidFill>
                <a:latin typeface="+mj-lt"/>
                <a:cs typeface="Arial" panose="020B0604020202020204" pitchFamily="34" charset="0"/>
              </a:rPr>
              <a:t>Allen Roth</a:t>
            </a:r>
            <a:br>
              <a:rPr lang="en-US" spc="-30" dirty="0">
                <a:solidFill>
                  <a:schemeClr val="tx2"/>
                </a:solidFill>
                <a:latin typeface="+mj-lt"/>
                <a:cs typeface="Arial" panose="020B0604020202020204" pitchFamily="34" charset="0"/>
              </a:rPr>
            </a:br>
            <a:r>
              <a:rPr lang="en-US" spc="-30" dirty="0">
                <a:solidFill>
                  <a:schemeClr val="tx2"/>
                </a:solidFill>
                <a:latin typeface="+mj-lt"/>
                <a:cs typeface="Arial" panose="020B0604020202020204" pitchFamily="34" charset="0"/>
              </a:rPr>
              <a:t>Director of Business Applications</a:t>
            </a:r>
            <a:br>
              <a:rPr lang="en-US" spc="-30" dirty="0">
                <a:solidFill>
                  <a:schemeClr val="tx2"/>
                </a:solidFill>
                <a:latin typeface="+mj-lt"/>
                <a:cs typeface="Arial" panose="020B0604020202020204" pitchFamily="34" charset="0"/>
              </a:rPr>
            </a:br>
            <a:r>
              <a:rPr lang="en-US" spc="-30" dirty="0">
                <a:solidFill>
                  <a:schemeClr val="tx2"/>
                </a:solidFill>
                <a:cs typeface="Arial" panose="020B0604020202020204" pitchFamily="34" charset="0"/>
              </a:rPr>
              <a:t>aroth@jcfcleve.org</a:t>
            </a:r>
            <a:endParaRPr lang="en-US" dirty="0">
              <a:solidFill>
                <a:schemeClr val="tx2"/>
              </a:solidFill>
              <a:latin typeface="+mj-lt"/>
            </a:endParaRPr>
          </a:p>
        </p:txBody>
      </p:sp>
      <p:sp>
        <p:nvSpPr>
          <p:cNvPr id="7" name="Text Placeholder 3"/>
          <p:cNvSpPr>
            <a:spLocks noGrp="1"/>
          </p:cNvSpPr>
          <p:nvPr>
            <p:ph type="body" sz="quarter" idx="12"/>
          </p:nvPr>
        </p:nvSpPr>
        <p:spPr>
          <a:xfrm>
            <a:off x="775297" y="1798652"/>
            <a:ext cx="6024809" cy="637157"/>
          </a:xfrm>
        </p:spPr>
        <p:txBody>
          <a:bodyPr/>
          <a:lstStyle/>
          <a:p>
            <a:r>
              <a:rPr lang="en-US" dirty="0">
                <a:solidFill>
                  <a:schemeClr val="tx1"/>
                </a:solidFill>
                <a:latin typeface="+mj-lt"/>
              </a:rPr>
              <a:t>CRM &amp; Email Marketing Integration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421" y="-1504685"/>
            <a:ext cx="1997400" cy="770727"/>
          </a:xfrm>
          <a:prstGeom prst="rect">
            <a:avLst/>
          </a:prstGeom>
        </p:spPr>
      </p:pic>
      <p:pic>
        <p:nvPicPr>
          <p:cNvPr id="2" name="Picture 1"/>
          <p:cNvPicPr>
            <a:picLocks noChangeAspect="1"/>
          </p:cNvPicPr>
          <p:nvPr/>
        </p:nvPicPr>
        <p:blipFill>
          <a:blip r:embed="rId5"/>
          <a:stretch>
            <a:fillRect/>
          </a:stretch>
        </p:blipFill>
        <p:spPr>
          <a:xfrm>
            <a:off x="1015575" y="3929982"/>
            <a:ext cx="2233437" cy="663397"/>
          </a:xfrm>
          <a:prstGeom prst="rect">
            <a:avLst/>
          </a:prstGeom>
        </p:spPr>
      </p:pic>
    </p:spTree>
    <p:extLst>
      <p:ext uri="{BB962C8B-B14F-4D97-AF65-F5344CB8AC3E}">
        <p14:creationId xmlns:p14="http://schemas.microsoft.com/office/powerpoint/2010/main" val="52827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1346" y="246115"/>
            <a:ext cx="5909219" cy="4708981"/>
          </a:xfrm>
          <a:prstGeom prst="rect">
            <a:avLst/>
          </a:prstGeom>
          <a:noFill/>
        </p:spPr>
        <p:txBody>
          <a:bodyPr wrap="square" rtlCol="0">
            <a:spAutoFit/>
          </a:bodyPr>
          <a:lstStyle/>
          <a:p>
            <a:r>
              <a:rPr lang="en-US" sz="3000" dirty="0">
                <a:solidFill>
                  <a:schemeClr val="tx2"/>
                </a:solidFill>
              </a:rPr>
              <a:t>Database Architecture</a:t>
            </a:r>
            <a:endParaRPr lang="en-US" sz="1800" b="1" dirty="0">
              <a:solidFill>
                <a:schemeClr val="tx2"/>
              </a:solidFill>
            </a:endParaRPr>
          </a:p>
          <a:p>
            <a:pPr marL="285750" indent="-285750">
              <a:buFont typeface="Arial" panose="020B0604020202020204" pitchFamily="34" charset="0"/>
              <a:buChar char="•"/>
            </a:pPr>
            <a:r>
              <a:rPr lang="en-US" sz="1800" dirty="0">
                <a:solidFill>
                  <a:schemeClr val="tx2"/>
                </a:solidFill>
              </a:rPr>
              <a:t>Challenge: How to keep track of what needs to be sync’d and in which direction?</a:t>
            </a:r>
          </a:p>
          <a:p>
            <a:pPr marL="285750" indent="-285750">
              <a:buFont typeface="Arial" panose="020B0604020202020204" pitchFamily="34" charset="0"/>
              <a:buChar char="•"/>
            </a:pPr>
            <a:r>
              <a:rPr lang="en-US" sz="1800" dirty="0">
                <a:solidFill>
                  <a:schemeClr val="tx2"/>
                </a:solidFill>
              </a:rPr>
              <a:t>Created an update queue table for queuing emails and list/interest subscriptions to EM</a:t>
            </a:r>
          </a:p>
          <a:p>
            <a:pPr marL="628696" lvl="1" indent="-285750">
              <a:buFont typeface="Arial" panose="020B0604020202020204" pitchFamily="34" charset="0"/>
              <a:buChar char="•"/>
            </a:pPr>
            <a:r>
              <a:rPr lang="en-US" sz="1800" dirty="0">
                <a:solidFill>
                  <a:schemeClr val="tx2"/>
                </a:solidFill>
              </a:rPr>
              <a:t>Every data form that changes data saves to this queue</a:t>
            </a:r>
          </a:p>
          <a:p>
            <a:pPr marL="285750" indent="-285750">
              <a:buFont typeface="Arial" panose="020B0604020202020204" pitchFamily="34" charset="0"/>
              <a:buChar char="•"/>
            </a:pPr>
            <a:r>
              <a:rPr lang="en-US" sz="1800" dirty="0">
                <a:solidFill>
                  <a:schemeClr val="tx2"/>
                </a:solidFill>
              </a:rPr>
              <a:t>Configuration interface allows an administrator to configure various attributes:</a:t>
            </a:r>
          </a:p>
          <a:p>
            <a:pPr marL="628696" lvl="1" indent="-285750">
              <a:buFont typeface="Arial" panose="020B0604020202020204" pitchFamily="34" charset="0"/>
              <a:buChar char="•"/>
            </a:pPr>
            <a:r>
              <a:rPr lang="en-US" sz="1800" dirty="0">
                <a:solidFill>
                  <a:schemeClr val="tx2"/>
                </a:solidFill>
              </a:rPr>
              <a:t>Enable or disable lists, interests, fields, etc.</a:t>
            </a:r>
          </a:p>
          <a:p>
            <a:pPr marL="628696" lvl="1" indent="-285750">
              <a:buFont typeface="Arial" panose="020B0604020202020204" pitchFamily="34" charset="0"/>
              <a:buChar char="•"/>
            </a:pPr>
            <a:r>
              <a:rPr lang="en-US" sz="1800" dirty="0">
                <a:solidFill>
                  <a:schemeClr val="tx2"/>
                </a:solidFill>
              </a:rPr>
              <a:t>Indicates lists that will allow unsubscribes from CRM</a:t>
            </a:r>
          </a:p>
          <a:p>
            <a:pPr marL="628696" lvl="1" indent="-285750">
              <a:buFont typeface="Arial" panose="020B0604020202020204" pitchFamily="34" charset="0"/>
              <a:buChar char="•"/>
            </a:pPr>
            <a:r>
              <a:rPr lang="en-US" sz="1800" dirty="0">
                <a:solidFill>
                  <a:schemeClr val="tx2"/>
                </a:solidFill>
              </a:rPr>
              <a:t>Mark fields as being updateable or not in EM</a:t>
            </a:r>
          </a:p>
          <a:p>
            <a:pPr marL="285750" indent="-285750">
              <a:buFont typeface="Arial" panose="020B0604020202020204" pitchFamily="34" charset="0"/>
              <a:buChar char="•"/>
            </a:pPr>
            <a:r>
              <a:rPr lang="en-US" sz="1800" dirty="0">
                <a:solidFill>
                  <a:schemeClr val="tx2"/>
                </a:solidFill>
              </a:rPr>
              <a:t>Identify email addresses that are shared between constituents</a:t>
            </a:r>
          </a:p>
          <a:p>
            <a:pPr marL="628696" lvl="1" indent="-285750">
              <a:buFont typeface="Arial" panose="020B0604020202020204" pitchFamily="34" charset="0"/>
              <a:buChar char="•"/>
            </a:pPr>
            <a:endParaRPr lang="en-US" sz="1800" dirty="0">
              <a:solidFill>
                <a:schemeClr val="tx2"/>
              </a:solidFill>
            </a:endParaRPr>
          </a:p>
        </p:txBody>
      </p:sp>
    </p:spTree>
    <p:extLst>
      <p:ext uri="{BB962C8B-B14F-4D97-AF65-F5344CB8AC3E}">
        <p14:creationId xmlns:p14="http://schemas.microsoft.com/office/powerpoint/2010/main" val="340079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1346" y="355843"/>
            <a:ext cx="5909219" cy="3600986"/>
          </a:xfrm>
          <a:prstGeom prst="rect">
            <a:avLst/>
          </a:prstGeom>
          <a:noFill/>
        </p:spPr>
        <p:txBody>
          <a:bodyPr wrap="square" rtlCol="0">
            <a:spAutoFit/>
          </a:bodyPr>
          <a:lstStyle/>
          <a:p>
            <a:r>
              <a:rPr lang="en-US" sz="3000" dirty="0">
                <a:solidFill>
                  <a:schemeClr val="tx2"/>
                </a:solidFill>
              </a:rPr>
              <a:t>Future</a:t>
            </a:r>
            <a:endParaRPr lang="en-US" sz="1800" b="1" dirty="0">
              <a:solidFill>
                <a:schemeClr val="tx2"/>
              </a:solidFill>
            </a:endParaRPr>
          </a:p>
          <a:p>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Continue to build out all the identified Use Cases and their variants</a:t>
            </a:r>
          </a:p>
          <a:p>
            <a:pPr marL="285750" indent="-285750">
              <a:buFont typeface="Arial" panose="020B0604020202020204" pitchFamily="34" charset="0"/>
              <a:buChar char="•"/>
            </a:pPr>
            <a:r>
              <a:rPr lang="en-US" sz="1800" dirty="0">
                <a:solidFill>
                  <a:schemeClr val="tx2"/>
                </a:solidFill>
              </a:rPr>
              <a:t>Display email communications sent by constituent</a:t>
            </a:r>
          </a:p>
          <a:p>
            <a:pPr marL="285750" indent="-285750">
              <a:buFont typeface="Arial" panose="020B0604020202020204" pitchFamily="34" charset="0"/>
              <a:buChar char="•"/>
            </a:pPr>
            <a:r>
              <a:rPr lang="en-US" sz="1800" dirty="0">
                <a:solidFill>
                  <a:schemeClr val="tx2"/>
                </a:solidFill>
              </a:rPr>
              <a:t>Display email statistics by constituent</a:t>
            </a:r>
          </a:p>
          <a:p>
            <a:pPr marL="285750" indent="-285750">
              <a:buFont typeface="Arial" panose="020B0604020202020204" pitchFamily="34" charset="0"/>
              <a:buChar char="•"/>
            </a:pPr>
            <a:r>
              <a:rPr lang="en-US" sz="1800" dirty="0">
                <a:solidFill>
                  <a:schemeClr val="tx2"/>
                </a:solidFill>
              </a:rPr>
              <a:t>Integrate e-mail marketing information into our BI platform</a:t>
            </a:r>
          </a:p>
          <a:p>
            <a:pPr marL="285750" indent="-285750">
              <a:buFont typeface="Arial" panose="020B0604020202020204" pitchFamily="34" charset="0"/>
              <a:buChar char="•"/>
            </a:pPr>
            <a:r>
              <a:rPr lang="en-US" sz="1800" dirty="0">
                <a:solidFill>
                  <a:schemeClr val="tx2"/>
                </a:solidFill>
              </a:rPr>
              <a:t>Release this to other Federations</a:t>
            </a:r>
          </a:p>
          <a:p>
            <a:pPr marL="285750" indent="-285750">
              <a:buFont typeface="Arial" panose="020B0604020202020204" pitchFamily="34" charset="0"/>
              <a:buChar char="•"/>
            </a:pPr>
            <a:r>
              <a:rPr lang="en-US" sz="1800" dirty="0">
                <a:solidFill>
                  <a:schemeClr val="tx2"/>
                </a:solidFill>
              </a:rPr>
              <a:t>Work on our BBIS implementation, and revaluate our Email Marketing platform choice</a:t>
            </a:r>
          </a:p>
          <a:p>
            <a:endParaRPr lang="en-US" sz="1800" dirty="0">
              <a:solidFill>
                <a:schemeClr val="tx2"/>
              </a:solidFill>
            </a:endParaRPr>
          </a:p>
        </p:txBody>
      </p:sp>
    </p:spTree>
    <p:extLst>
      <p:ext uri="{BB962C8B-B14F-4D97-AF65-F5344CB8AC3E}">
        <p14:creationId xmlns:p14="http://schemas.microsoft.com/office/powerpoint/2010/main" val="292774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1" y="8713"/>
            <a:ext cx="9141618" cy="5142161"/>
          </a:xfrm>
          <a:prstGeom prst="rect">
            <a:avLst/>
          </a:prstGeom>
        </p:spPr>
      </p:pic>
      <p:pic>
        <p:nvPicPr>
          <p:cNvPr id="1689" name="green mas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 y="2565"/>
            <a:ext cx="9141618" cy="5142161"/>
          </a:xfrm>
          <a:prstGeom prst="rect">
            <a:avLst/>
          </a:prstGeom>
        </p:spPr>
      </p:pic>
      <p:pic>
        <p:nvPicPr>
          <p:cNvPr id="7" name="Picture 6"/>
          <p:cNvPicPr>
            <a:picLocks noChangeAspect="1"/>
          </p:cNvPicPr>
          <p:nvPr/>
        </p:nvPicPr>
        <p:blipFill rotWithShape="1">
          <a:blip r:embed="rId5">
            <a:alphaModFix/>
            <a:extLst>
              <a:ext uri="{28A0092B-C50C-407E-A947-70E740481C1C}">
                <a14:useLocalDpi xmlns:a14="http://schemas.microsoft.com/office/drawing/2010/main" val="0"/>
              </a:ext>
            </a:extLst>
          </a:blip>
          <a:srcRect r="77820" b="61342"/>
          <a:stretch/>
        </p:blipFill>
        <p:spPr>
          <a:xfrm rot="2700000">
            <a:off x="7906423" y="4677391"/>
            <a:ext cx="999980" cy="980372"/>
          </a:xfrm>
          <a:prstGeom prst="rect">
            <a:avLst/>
          </a:prstGeom>
        </p:spPr>
      </p:pic>
      <p:sp>
        <p:nvSpPr>
          <p:cNvPr id="2" name="TextBox 1"/>
          <p:cNvSpPr txBox="1"/>
          <p:nvPr/>
        </p:nvSpPr>
        <p:spPr>
          <a:xfrm>
            <a:off x="1147717" y="2111980"/>
            <a:ext cx="3942453" cy="923330"/>
          </a:xfrm>
          <a:prstGeom prst="rect">
            <a:avLst/>
          </a:prstGeom>
          <a:noFill/>
        </p:spPr>
        <p:txBody>
          <a:bodyPr wrap="square" rtlCol="0">
            <a:spAutoFit/>
          </a:bodyPr>
          <a:lstStyle/>
          <a:p>
            <a:pPr algn="ctr"/>
            <a:r>
              <a:rPr lang="en-US" sz="5400" dirty="0">
                <a:solidFill>
                  <a:schemeClr val="bg1"/>
                </a:solidFill>
              </a:rPr>
              <a:t>Questions?</a:t>
            </a:r>
          </a:p>
        </p:txBody>
      </p:sp>
    </p:spTree>
    <p:extLst>
      <p:ext uri="{BB962C8B-B14F-4D97-AF65-F5344CB8AC3E}">
        <p14:creationId xmlns:p14="http://schemas.microsoft.com/office/powerpoint/2010/main" val="32481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1" y="8713"/>
            <a:ext cx="9141618" cy="5142161"/>
          </a:xfrm>
          <a:prstGeom prst="rect">
            <a:avLst/>
          </a:prstGeom>
        </p:spPr>
      </p:pic>
      <p:pic>
        <p:nvPicPr>
          <p:cNvPr id="1689" name="green mas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 y="2565"/>
            <a:ext cx="9141618" cy="5142161"/>
          </a:xfrm>
          <a:prstGeom prst="rect">
            <a:avLst/>
          </a:prstGeom>
        </p:spPr>
      </p:pic>
      <p:pic>
        <p:nvPicPr>
          <p:cNvPr id="7" name="Picture 6"/>
          <p:cNvPicPr>
            <a:picLocks noChangeAspect="1"/>
          </p:cNvPicPr>
          <p:nvPr/>
        </p:nvPicPr>
        <p:blipFill rotWithShape="1">
          <a:blip r:embed="rId5">
            <a:alphaModFix/>
            <a:extLst>
              <a:ext uri="{28A0092B-C50C-407E-A947-70E740481C1C}">
                <a14:useLocalDpi xmlns:a14="http://schemas.microsoft.com/office/drawing/2010/main" val="0"/>
              </a:ext>
            </a:extLst>
          </a:blip>
          <a:srcRect r="77820" b="61342"/>
          <a:stretch/>
        </p:blipFill>
        <p:spPr>
          <a:xfrm rot="2700000">
            <a:off x="7906423" y="4677391"/>
            <a:ext cx="999980" cy="980372"/>
          </a:xfrm>
          <a:prstGeom prst="rect">
            <a:avLst/>
          </a:prstGeom>
        </p:spPr>
      </p:pic>
      <p:sp>
        <p:nvSpPr>
          <p:cNvPr id="2" name="TextBox 1"/>
          <p:cNvSpPr txBox="1"/>
          <p:nvPr/>
        </p:nvSpPr>
        <p:spPr>
          <a:xfrm>
            <a:off x="1134368" y="1751553"/>
            <a:ext cx="3942453" cy="923330"/>
          </a:xfrm>
          <a:prstGeom prst="rect">
            <a:avLst/>
          </a:prstGeom>
          <a:noFill/>
        </p:spPr>
        <p:txBody>
          <a:bodyPr wrap="square" rtlCol="0">
            <a:spAutoFit/>
          </a:bodyPr>
          <a:lstStyle/>
          <a:p>
            <a:r>
              <a:rPr lang="en-US" sz="5400" dirty="0">
                <a:solidFill>
                  <a:schemeClr val="bg1"/>
                </a:solidFill>
              </a:rPr>
              <a:t>Thank you!</a:t>
            </a:r>
          </a:p>
        </p:txBody>
      </p:sp>
      <p:sp>
        <p:nvSpPr>
          <p:cNvPr id="4" name="Rectangle 3"/>
          <p:cNvSpPr/>
          <p:nvPr/>
        </p:nvSpPr>
        <p:spPr>
          <a:xfrm>
            <a:off x="1134368" y="2966318"/>
            <a:ext cx="4572000" cy="1426031"/>
          </a:xfrm>
          <a:prstGeom prst="rect">
            <a:avLst/>
          </a:prstGeom>
        </p:spPr>
        <p:txBody>
          <a:bodyPr>
            <a:spAutoFit/>
          </a:bodyPr>
          <a:lstStyle/>
          <a:p>
            <a:pPr>
              <a:lnSpc>
                <a:spcPts val="2600"/>
              </a:lnSpc>
              <a:spcAft>
                <a:spcPts val="1200"/>
              </a:spcAft>
            </a:pPr>
            <a:r>
              <a:rPr lang="en-US" sz="1400" spc="50" dirty="0">
                <a:solidFill>
                  <a:schemeClr val="bg1"/>
                </a:solidFill>
                <a:latin typeface="Helvetica"/>
                <a:cs typeface="Helvetica"/>
              </a:rPr>
              <a:t>Allen Roth</a:t>
            </a:r>
            <a:br>
              <a:rPr lang="en-US" sz="1400" b="1" spc="50" dirty="0">
                <a:solidFill>
                  <a:schemeClr val="bg1"/>
                </a:solidFill>
                <a:latin typeface="Helvetica"/>
                <a:cs typeface="Helvetica"/>
              </a:rPr>
            </a:br>
            <a:r>
              <a:rPr lang="en-US" sz="1400" spc="50" dirty="0">
                <a:solidFill>
                  <a:schemeClr val="bg1"/>
                </a:solidFill>
                <a:latin typeface="Helvetica"/>
                <a:cs typeface="Helvetica"/>
              </a:rPr>
              <a:t>Director of Business Applications</a:t>
            </a:r>
            <a:br>
              <a:rPr lang="en-US" sz="1400" spc="50" dirty="0">
                <a:solidFill>
                  <a:schemeClr val="bg1"/>
                </a:solidFill>
                <a:latin typeface="Helvetica"/>
                <a:cs typeface="Helvetica"/>
              </a:rPr>
            </a:br>
            <a:r>
              <a:rPr lang="en-US" sz="1400" spc="50" dirty="0">
                <a:solidFill>
                  <a:schemeClr val="bg1"/>
                </a:solidFill>
                <a:latin typeface="Helvetica"/>
                <a:cs typeface="Helvetica"/>
              </a:rPr>
              <a:t>Jewish Federation of Cleveland</a:t>
            </a:r>
            <a:br>
              <a:rPr lang="en-US" sz="1400" spc="50" dirty="0">
                <a:solidFill>
                  <a:schemeClr val="bg1"/>
                </a:solidFill>
                <a:latin typeface="Helvetica"/>
                <a:cs typeface="Helvetica"/>
              </a:rPr>
            </a:br>
            <a:r>
              <a:rPr lang="en-US" sz="1400" b="1" spc="50" dirty="0">
                <a:solidFill>
                  <a:schemeClr val="bg1"/>
                </a:solidFill>
                <a:latin typeface="Helvetica"/>
                <a:cs typeface="Helvetica"/>
              </a:rPr>
              <a:t>aroth@jcfcleve.org</a:t>
            </a:r>
            <a:endParaRPr lang="en-US" dirty="0">
              <a:solidFill>
                <a:schemeClr val="bg1"/>
              </a:solidFill>
            </a:endParaRPr>
          </a:p>
        </p:txBody>
      </p:sp>
    </p:spTree>
    <p:extLst>
      <p:ext uri="{BB962C8B-B14F-4D97-AF65-F5344CB8AC3E}">
        <p14:creationId xmlns:p14="http://schemas.microsoft.com/office/powerpoint/2010/main" val="298033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627" y="435934"/>
            <a:ext cx="5308519" cy="4247317"/>
          </a:xfrm>
          <a:prstGeom prst="rect">
            <a:avLst/>
          </a:prstGeom>
          <a:noFill/>
        </p:spPr>
        <p:txBody>
          <a:bodyPr wrap="square" rtlCol="0">
            <a:spAutoFit/>
          </a:bodyPr>
          <a:lstStyle/>
          <a:p>
            <a:r>
              <a:rPr lang="en-US" sz="3000" dirty="0">
                <a:solidFill>
                  <a:schemeClr val="tx2"/>
                </a:solidFill>
              </a:rPr>
              <a:t>Who is the Jewish Federation of Cleveland?</a:t>
            </a:r>
            <a:endParaRPr lang="en-US" sz="1800" b="1" dirty="0">
              <a:solidFill>
                <a:schemeClr val="tx2"/>
              </a:solidFill>
            </a:endParaRPr>
          </a:p>
          <a:p>
            <a:endParaRPr lang="en-US" sz="1200" dirty="0">
              <a:solidFill>
                <a:schemeClr val="tx2"/>
              </a:solidFill>
            </a:endParaRPr>
          </a:p>
          <a:p>
            <a:pPr marL="285750" indent="-285750">
              <a:buFont typeface="Arial" panose="020B0604020202020204" pitchFamily="34" charset="0"/>
              <a:buChar char="•"/>
            </a:pPr>
            <a:r>
              <a:rPr lang="en-US" sz="1800" dirty="0">
                <a:solidFill>
                  <a:schemeClr val="tx2"/>
                </a:solidFill>
              </a:rPr>
              <a:t>We are one of @150 Jewish Federations that make up the Jewish Federations of North America (JFNA)</a:t>
            </a:r>
          </a:p>
          <a:p>
            <a:pPr marL="285750" indent="-285750">
              <a:buFont typeface="Arial" panose="020B0604020202020204" pitchFamily="34" charset="0"/>
              <a:buChar char="•"/>
            </a:pPr>
            <a:r>
              <a:rPr lang="en-US" sz="1800" dirty="0">
                <a:solidFill>
                  <a:schemeClr val="tx2"/>
                </a:solidFill>
              </a:rPr>
              <a:t>The Jewish Federations raise and distribute more than $3 billion annually</a:t>
            </a:r>
          </a:p>
          <a:p>
            <a:pPr marL="285750" indent="-285750">
              <a:buFont typeface="Arial" panose="020B0604020202020204" pitchFamily="34" charset="0"/>
              <a:buChar char="•"/>
            </a:pPr>
            <a:r>
              <a:rPr lang="en-US" sz="1800" dirty="0">
                <a:solidFill>
                  <a:schemeClr val="tx2"/>
                </a:solidFill>
              </a:rPr>
              <a:t>Each Federation is independent, but we collaborate</a:t>
            </a:r>
          </a:p>
          <a:p>
            <a:pPr marL="285750" indent="-285750">
              <a:buFont typeface="Arial" panose="020B0604020202020204" pitchFamily="34" charset="0"/>
              <a:buChar char="•"/>
            </a:pPr>
            <a:r>
              <a:rPr lang="en-US" sz="1800" dirty="0">
                <a:solidFill>
                  <a:schemeClr val="tx2"/>
                </a:solidFill>
              </a:rPr>
              <a:t>Cleveland is one of the large Federations and a leader in the Federation “Collective”</a:t>
            </a:r>
          </a:p>
          <a:p>
            <a:pPr marL="285750" indent="-285750">
              <a:buFont typeface="Arial" panose="020B0604020202020204" pitchFamily="34" charset="0"/>
              <a:buChar char="•"/>
            </a:pPr>
            <a:r>
              <a:rPr lang="en-US" sz="1800" dirty="0">
                <a:solidFill>
                  <a:schemeClr val="tx2"/>
                </a:solidFill>
              </a:rPr>
              <a:t>All CRM enhancements are shared amongst the “Collective”</a:t>
            </a:r>
          </a:p>
        </p:txBody>
      </p:sp>
    </p:spTree>
    <p:extLst>
      <p:ext uri="{BB962C8B-B14F-4D97-AF65-F5344CB8AC3E}">
        <p14:creationId xmlns:p14="http://schemas.microsoft.com/office/powerpoint/2010/main" val="283344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60536" y="266874"/>
            <a:ext cx="5734592" cy="553998"/>
          </a:xfrm>
          <a:prstGeom prst="rect">
            <a:avLst/>
          </a:prstGeom>
          <a:ln>
            <a:noFill/>
          </a:ln>
        </p:spPr>
        <p:txBody>
          <a:bodyPr wrap="square">
            <a:spAutoFit/>
          </a:bodyPr>
          <a:lstStyle/>
          <a:p>
            <a:r>
              <a:rPr lang="en-US" sz="3000" spc="-30" dirty="0">
                <a:solidFill>
                  <a:srgbClr val="58595B"/>
                </a:solidFill>
                <a:cs typeface="Arial" panose="020B0604020202020204" pitchFamily="34" charset="0"/>
              </a:rPr>
              <a:t>Project Background</a:t>
            </a:r>
            <a:endParaRPr lang="en-US" sz="3000" dirty="0">
              <a:solidFill>
                <a:srgbClr val="58595B"/>
              </a:solidFill>
            </a:endParaRPr>
          </a:p>
        </p:txBody>
      </p:sp>
      <p:sp>
        <p:nvSpPr>
          <p:cNvPr id="2" name="TextBox 1"/>
          <p:cNvSpPr txBox="1"/>
          <p:nvPr/>
        </p:nvSpPr>
        <p:spPr>
          <a:xfrm>
            <a:off x="360536" y="1060653"/>
            <a:ext cx="3731392" cy="2585323"/>
          </a:xfrm>
          <a:prstGeom prst="rect">
            <a:avLst/>
          </a:prstGeom>
          <a:noFill/>
        </p:spPr>
        <p:txBody>
          <a:bodyPr wrap="square" rtlCol="0">
            <a:spAutoFit/>
          </a:bodyPr>
          <a:lstStyle/>
          <a:p>
            <a:r>
              <a:rPr lang="en-US" sz="1800" dirty="0">
                <a:solidFill>
                  <a:schemeClr val="tx2"/>
                </a:solidFill>
              </a:rPr>
              <a:t>Prior to September 2016 we used </a:t>
            </a:r>
            <a:r>
              <a:rPr lang="en-US" sz="1800" dirty="0" err="1">
                <a:solidFill>
                  <a:schemeClr val="tx2"/>
                </a:solidFill>
              </a:rPr>
              <a:t>Lyris</a:t>
            </a:r>
            <a:r>
              <a:rPr lang="en-US" sz="1800" dirty="0">
                <a:solidFill>
                  <a:schemeClr val="tx2"/>
                </a:solidFill>
              </a:rPr>
              <a:t> for Email Marketing. Our email database was comprised of approximately 32,000 unique email addresses, but over 320,000 subscriber records! </a:t>
            </a:r>
          </a:p>
          <a:p>
            <a:endParaRPr lang="en-US" sz="1800" dirty="0">
              <a:solidFill>
                <a:schemeClr val="tx2"/>
              </a:solidFill>
            </a:endParaRPr>
          </a:p>
          <a:p>
            <a:r>
              <a:rPr lang="en-US" sz="1800" u="sng" dirty="0">
                <a:solidFill>
                  <a:schemeClr val="tx2"/>
                </a:solidFill>
              </a:rPr>
              <a:t>Marketing reached out to IT to improve our Email Marketing</a:t>
            </a:r>
          </a:p>
        </p:txBody>
      </p:sp>
      <p:cxnSp>
        <p:nvCxnSpPr>
          <p:cNvPr id="5" name="Straight Connector 4"/>
          <p:cNvCxnSpPr/>
          <p:nvPr/>
        </p:nvCxnSpPr>
        <p:spPr>
          <a:xfrm>
            <a:off x="4573192" y="1158736"/>
            <a:ext cx="0" cy="3043756"/>
          </a:xfrm>
          <a:prstGeom prst="line">
            <a:avLst/>
          </a:prstGeom>
          <a:noFill/>
          <a:ln w="14288" cap="flat">
            <a:solidFill>
              <a:schemeClr val="tx2"/>
            </a:solidFill>
            <a:prstDash val="solid"/>
            <a:miter lim="800000"/>
            <a:headEnd/>
            <a:tailEnd/>
          </a:ln>
          <a:extLst>
            <a:ext uri="{909E8E84-426E-40DD-AFC4-6F175D3DCCD1}">
              <a14:hiddenFill xmlns:a14="http://schemas.microsoft.com/office/drawing/2010/main">
                <a:noFill/>
              </a14:hiddenFill>
            </a:ext>
          </a:extLst>
        </p:spPr>
      </p:cxnSp>
      <p:sp>
        <p:nvSpPr>
          <p:cNvPr id="7" name="TextBox 6"/>
          <p:cNvSpPr txBox="1"/>
          <p:nvPr/>
        </p:nvSpPr>
        <p:spPr>
          <a:xfrm>
            <a:off x="4992306" y="1060653"/>
            <a:ext cx="3731392" cy="3139321"/>
          </a:xfrm>
          <a:prstGeom prst="rect">
            <a:avLst/>
          </a:prstGeom>
          <a:noFill/>
        </p:spPr>
        <p:txBody>
          <a:bodyPr wrap="square" rtlCol="0">
            <a:spAutoFit/>
          </a:bodyPr>
          <a:lstStyle/>
          <a:p>
            <a:pPr marL="257175" indent="-257175">
              <a:buFont typeface="Arial" charset="0"/>
              <a:buChar char="•"/>
            </a:pPr>
            <a:r>
              <a:rPr lang="en-US" sz="1800" dirty="0"/>
              <a:t>We had 18 different email lists</a:t>
            </a:r>
          </a:p>
          <a:p>
            <a:pPr marL="257175" indent="-257175">
              <a:buFont typeface="Arial" charset="0"/>
              <a:buChar char="•"/>
            </a:pPr>
            <a:r>
              <a:rPr lang="en-US" sz="1800" dirty="0"/>
              <a:t>Lists were populated via uploads from CRM for mailings</a:t>
            </a:r>
          </a:p>
          <a:p>
            <a:pPr marL="257175" indent="-257175">
              <a:buFont typeface="Arial" charset="0"/>
              <a:buChar char="•"/>
            </a:pPr>
            <a:r>
              <a:rPr lang="en-US" sz="1800" dirty="0"/>
              <a:t>If an email was not on a list, it was added to that list by the upload</a:t>
            </a:r>
          </a:p>
          <a:p>
            <a:pPr marL="257175" indent="-257175">
              <a:buFont typeface="Arial" charset="0"/>
              <a:buChar char="•"/>
            </a:pPr>
            <a:r>
              <a:rPr lang="en-US" sz="1800" dirty="0"/>
              <a:t>Not all addresses were valid</a:t>
            </a:r>
          </a:p>
          <a:p>
            <a:pPr marL="257175" indent="-257175">
              <a:buFont typeface="Arial" charset="0"/>
              <a:buChar char="•"/>
            </a:pPr>
            <a:r>
              <a:rPr lang="en-US" sz="1800" dirty="0"/>
              <a:t>Lists became inflated, some over 20,000 subscribers each</a:t>
            </a:r>
          </a:p>
          <a:p>
            <a:pPr marL="257175" indent="-257175">
              <a:buFont typeface="Arial" charset="0"/>
              <a:buChar char="•"/>
            </a:pPr>
            <a:r>
              <a:rPr lang="en-US" sz="1800" dirty="0"/>
              <a:t>Lists became non-relevant to their original purpose</a:t>
            </a:r>
          </a:p>
        </p:txBody>
      </p:sp>
    </p:spTree>
    <p:extLst>
      <p:ext uri="{BB962C8B-B14F-4D97-AF65-F5344CB8AC3E}">
        <p14:creationId xmlns:p14="http://schemas.microsoft.com/office/powerpoint/2010/main" val="299595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2" name="mask whi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 y="1340"/>
            <a:ext cx="9141618" cy="5142160"/>
          </a:xfrm>
          <a:prstGeom prst="rect">
            <a:avLst/>
          </a:prstGeom>
        </p:spPr>
      </p:pic>
      <p:pic>
        <p:nvPicPr>
          <p:cNvPr id="1689" name="green mas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670"/>
            <a:ext cx="9141618" cy="5142161"/>
          </a:xfrm>
          <a:prstGeom prst="rect">
            <a:avLst/>
          </a:prstGeom>
        </p:spPr>
      </p:pic>
      <p:pic>
        <p:nvPicPr>
          <p:cNvPr id="1698" name="Picture 16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 y="9939"/>
            <a:ext cx="9141619" cy="5142161"/>
          </a:xfrm>
          <a:prstGeom prst="rect">
            <a:avLst/>
          </a:prstGeom>
          <a:gradFill>
            <a:gsLst>
              <a:gs pos="0">
                <a:schemeClr val="bg1">
                  <a:lumMod val="85000"/>
                  <a:alpha val="85000"/>
                </a:schemeClr>
              </a:gs>
              <a:gs pos="83000">
                <a:schemeClr val="bg1"/>
              </a:gs>
              <a:gs pos="30000">
                <a:schemeClr val="bg1">
                  <a:lumMod val="95000"/>
                  <a:alpha val="0"/>
                </a:schemeClr>
              </a:gs>
            </a:gsLst>
            <a:lin ang="5400000" scaled="1"/>
          </a:gradFill>
        </p:spPr>
      </p:pic>
      <p:sp>
        <p:nvSpPr>
          <p:cNvPr id="7" name="TextBox 6"/>
          <p:cNvSpPr txBox="1"/>
          <p:nvPr/>
        </p:nvSpPr>
        <p:spPr>
          <a:xfrm>
            <a:off x="1663303" y="1357595"/>
            <a:ext cx="5817394" cy="2262158"/>
          </a:xfrm>
          <a:prstGeom prst="rect">
            <a:avLst/>
          </a:prstGeom>
          <a:noFill/>
        </p:spPr>
        <p:txBody>
          <a:bodyPr wrap="square" rtlCol="0">
            <a:spAutoFit/>
          </a:bodyPr>
          <a:lstStyle/>
          <a:p>
            <a:pPr algn="ctr">
              <a:lnSpc>
                <a:spcPts val="1800"/>
              </a:lnSpc>
            </a:pPr>
            <a:r>
              <a:rPr lang="en-US" sz="2100" dirty="0">
                <a:solidFill>
                  <a:schemeClr val="bg1"/>
                </a:solidFill>
              </a:rPr>
              <a:t>_____</a:t>
            </a:r>
          </a:p>
          <a:p>
            <a:pPr algn="ctr"/>
            <a:endParaRPr lang="en-US" sz="2100" dirty="0">
              <a:solidFill>
                <a:schemeClr val="bg1"/>
              </a:solidFill>
            </a:endParaRPr>
          </a:p>
          <a:p>
            <a:pPr algn="ctr"/>
            <a:r>
              <a:rPr lang="en-US" sz="2100" dirty="0">
                <a:solidFill>
                  <a:schemeClr val="bg1"/>
                </a:solidFill>
              </a:rPr>
              <a:t>After reviewing the data, in a 30-day period we had unsubscribe requests from over 2% of our total e-mail list!</a:t>
            </a:r>
          </a:p>
          <a:p>
            <a:pPr algn="ctr"/>
            <a:r>
              <a:rPr lang="en-US" sz="2100" dirty="0">
                <a:solidFill>
                  <a:schemeClr val="bg1"/>
                </a:solidFill>
              </a:rPr>
              <a:t>_____</a:t>
            </a:r>
          </a:p>
          <a:p>
            <a:pPr algn="ctr"/>
            <a:endParaRPr lang="en-US" sz="2100" dirty="0">
              <a:solidFill>
                <a:schemeClr val="bg1"/>
              </a:solidFill>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r="72852" b="52166"/>
          <a:stretch/>
        </p:blipFill>
        <p:spPr>
          <a:xfrm flipH="1">
            <a:off x="7480697" y="9939"/>
            <a:ext cx="1662112" cy="1649896"/>
          </a:xfrm>
          <a:prstGeom prst="rect">
            <a:avLst/>
          </a:prstGeom>
        </p:spPr>
      </p:pic>
    </p:spTree>
    <p:extLst>
      <p:ext uri="{BB962C8B-B14F-4D97-AF65-F5344CB8AC3E}">
        <p14:creationId xmlns:p14="http://schemas.microsoft.com/office/powerpoint/2010/main" val="326714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1628" y="435934"/>
            <a:ext cx="5518298" cy="3323987"/>
          </a:xfrm>
          <a:prstGeom prst="rect">
            <a:avLst/>
          </a:prstGeom>
          <a:noFill/>
        </p:spPr>
        <p:txBody>
          <a:bodyPr wrap="square" rtlCol="0">
            <a:spAutoFit/>
          </a:bodyPr>
          <a:lstStyle/>
          <a:p>
            <a:r>
              <a:rPr lang="en-US" sz="3000" dirty="0">
                <a:solidFill>
                  <a:schemeClr val="tx2"/>
                </a:solidFill>
              </a:rPr>
              <a:t>Project Goals</a:t>
            </a:r>
            <a:r>
              <a:rPr lang="en-US" sz="1800" b="1" dirty="0">
                <a:solidFill>
                  <a:schemeClr val="tx2"/>
                </a:solidFill>
              </a:rPr>
              <a:t> </a:t>
            </a:r>
          </a:p>
          <a:p>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Increase email open and click rates</a:t>
            </a:r>
          </a:p>
          <a:p>
            <a:pPr marL="285750" indent="-285750">
              <a:buFont typeface="Arial" panose="020B0604020202020204" pitchFamily="34" charset="0"/>
              <a:buChar char="•"/>
            </a:pPr>
            <a:r>
              <a:rPr lang="en-US" sz="1800" dirty="0">
                <a:solidFill>
                  <a:schemeClr val="tx2"/>
                </a:solidFill>
              </a:rPr>
              <a:t>Reduce unsubscribes</a:t>
            </a:r>
          </a:p>
          <a:p>
            <a:pPr marL="285750" indent="-285750">
              <a:buFont typeface="Arial" panose="020B0604020202020204" pitchFamily="34" charset="0"/>
              <a:buChar char="•"/>
            </a:pPr>
            <a:r>
              <a:rPr lang="en-US" sz="1800" dirty="0">
                <a:solidFill>
                  <a:schemeClr val="tx2"/>
                </a:solidFill>
              </a:rPr>
              <a:t>Enable automated synchronization between CRM and the Email Marketing platform </a:t>
            </a:r>
          </a:p>
          <a:p>
            <a:pPr marL="285750" indent="-285750">
              <a:buFont typeface="Arial" panose="020B0604020202020204" pitchFamily="34" charset="0"/>
              <a:buChar char="•"/>
            </a:pPr>
            <a:r>
              <a:rPr lang="en-US" sz="1800" dirty="0">
                <a:solidFill>
                  <a:schemeClr val="tx2"/>
                </a:solidFill>
              </a:rPr>
              <a:t>Accommodate the collective, we could have 150 different platforms including BBIS or no platform</a:t>
            </a:r>
          </a:p>
          <a:p>
            <a:pPr marL="285750" indent="-285750">
              <a:buFont typeface="Arial" panose="020B0604020202020204" pitchFamily="34" charset="0"/>
              <a:buChar char="•"/>
            </a:pPr>
            <a:r>
              <a:rPr lang="en-US" sz="1800" dirty="0">
                <a:solidFill>
                  <a:schemeClr val="tx2"/>
                </a:solidFill>
              </a:rPr>
              <a:t>Make platform switching configurable!</a:t>
            </a:r>
          </a:p>
          <a:p>
            <a:pPr marL="285750" indent="-285750">
              <a:buFont typeface="Arial" panose="020B0604020202020204" pitchFamily="34" charset="0"/>
              <a:buChar char="•"/>
            </a:pPr>
            <a:r>
              <a:rPr lang="en-US" sz="1800" dirty="0">
                <a:solidFill>
                  <a:schemeClr val="tx2"/>
                </a:solidFill>
              </a:rPr>
              <a:t>Provide better reporting, analysis, and recommendations</a:t>
            </a:r>
          </a:p>
        </p:txBody>
      </p:sp>
    </p:spTree>
    <p:extLst>
      <p:ext uri="{BB962C8B-B14F-4D97-AF65-F5344CB8AC3E}">
        <p14:creationId xmlns:p14="http://schemas.microsoft.com/office/powerpoint/2010/main" val="410305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2" name="mask whi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 y="1340"/>
            <a:ext cx="9141618" cy="5142160"/>
          </a:xfrm>
          <a:prstGeom prst="rect">
            <a:avLst/>
          </a:prstGeom>
        </p:spPr>
      </p:pic>
      <p:pic>
        <p:nvPicPr>
          <p:cNvPr id="1689" name="green mas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670"/>
            <a:ext cx="9141618" cy="5142161"/>
          </a:xfrm>
          <a:prstGeom prst="rect">
            <a:avLst/>
          </a:prstGeom>
        </p:spPr>
      </p:pic>
      <p:pic>
        <p:nvPicPr>
          <p:cNvPr id="1698" name="Picture 16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 y="9939"/>
            <a:ext cx="9141619" cy="5142161"/>
          </a:xfrm>
          <a:prstGeom prst="rect">
            <a:avLst/>
          </a:prstGeom>
          <a:gradFill>
            <a:gsLst>
              <a:gs pos="0">
                <a:schemeClr val="bg1">
                  <a:lumMod val="85000"/>
                  <a:alpha val="85000"/>
                </a:schemeClr>
              </a:gs>
              <a:gs pos="83000">
                <a:schemeClr val="bg1"/>
              </a:gs>
              <a:gs pos="30000">
                <a:schemeClr val="bg1">
                  <a:lumMod val="95000"/>
                  <a:alpha val="0"/>
                </a:schemeClr>
              </a:gs>
            </a:gsLst>
            <a:lin ang="5400000" scaled="1"/>
          </a:gradFill>
        </p:spPr>
      </p:pic>
      <p:sp>
        <p:nvSpPr>
          <p:cNvPr id="7" name="TextBox 6"/>
          <p:cNvSpPr txBox="1"/>
          <p:nvPr/>
        </p:nvSpPr>
        <p:spPr>
          <a:xfrm>
            <a:off x="1663302" y="834887"/>
            <a:ext cx="5817394" cy="3785652"/>
          </a:xfrm>
          <a:prstGeom prst="rect">
            <a:avLst/>
          </a:prstGeom>
          <a:noFill/>
        </p:spPr>
        <p:txBody>
          <a:bodyPr wrap="square" rtlCol="0">
            <a:spAutoFit/>
          </a:bodyPr>
          <a:lstStyle/>
          <a:p>
            <a:pPr algn="ctr">
              <a:lnSpc>
                <a:spcPts val="1800"/>
              </a:lnSpc>
            </a:pPr>
            <a:r>
              <a:rPr lang="en-US" sz="2100" dirty="0">
                <a:solidFill>
                  <a:schemeClr val="bg1"/>
                </a:solidFill>
              </a:rPr>
              <a:t>_____</a:t>
            </a:r>
          </a:p>
          <a:p>
            <a:pPr algn="ctr"/>
            <a:endParaRPr lang="en-US" sz="2100" dirty="0">
              <a:solidFill>
                <a:schemeClr val="bg1"/>
              </a:solidFill>
            </a:endParaRPr>
          </a:p>
          <a:p>
            <a:pPr algn="ctr"/>
            <a:r>
              <a:rPr lang="en-US" sz="2100" dirty="0">
                <a:solidFill>
                  <a:schemeClr val="bg1"/>
                </a:solidFill>
              </a:rPr>
              <a:t>Respect the preferences and privacy of subscribers, and do your best to respect the intent of a subscriber. Reduce assumption!</a:t>
            </a:r>
          </a:p>
          <a:p>
            <a:pPr algn="ctr">
              <a:lnSpc>
                <a:spcPts val="1800"/>
              </a:lnSpc>
            </a:pPr>
            <a:r>
              <a:rPr lang="en-US" sz="2100" dirty="0">
                <a:solidFill>
                  <a:schemeClr val="bg1"/>
                </a:solidFill>
              </a:rPr>
              <a:t>_____</a:t>
            </a:r>
          </a:p>
          <a:p>
            <a:pPr algn="ctr"/>
            <a:endParaRPr lang="en-US" sz="2100" dirty="0">
              <a:solidFill>
                <a:schemeClr val="bg1"/>
              </a:solidFill>
            </a:endParaRPr>
          </a:p>
          <a:p>
            <a:pPr algn="ctr"/>
            <a:r>
              <a:rPr lang="en-US" sz="2100" dirty="0">
                <a:solidFill>
                  <a:schemeClr val="bg1"/>
                </a:solidFill>
              </a:rPr>
              <a:t>Grow a new subscriber into a more engaged constituent through less frequent, more relevant email campaigns.</a:t>
            </a:r>
          </a:p>
          <a:p>
            <a:pPr algn="ctr"/>
            <a:r>
              <a:rPr lang="en-US" sz="2100" dirty="0">
                <a:solidFill>
                  <a:schemeClr val="bg1"/>
                </a:solidFill>
              </a:rPr>
              <a:t>_____</a:t>
            </a:r>
          </a:p>
          <a:p>
            <a:pPr algn="ctr"/>
            <a:endParaRPr lang="en-US" sz="2100" dirty="0">
              <a:solidFill>
                <a:schemeClr val="bg1"/>
              </a:solidFill>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r="72852" b="52166"/>
          <a:stretch/>
        </p:blipFill>
        <p:spPr>
          <a:xfrm flipH="1">
            <a:off x="7480697" y="9939"/>
            <a:ext cx="1662112" cy="1649896"/>
          </a:xfrm>
          <a:prstGeom prst="rect">
            <a:avLst/>
          </a:prstGeom>
        </p:spPr>
      </p:pic>
    </p:spTree>
    <p:extLst>
      <p:ext uri="{BB962C8B-B14F-4D97-AF65-F5344CB8AC3E}">
        <p14:creationId xmlns:p14="http://schemas.microsoft.com/office/powerpoint/2010/main" val="114666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49488" y="654497"/>
            <a:ext cx="6724650" cy="4114800"/>
          </a:xfrm>
          <a:prstGeom prst="rect">
            <a:avLst/>
          </a:prstGeom>
        </p:spPr>
      </p:pic>
      <p:sp>
        <p:nvSpPr>
          <p:cNvPr id="8" name="Rectangle 7"/>
          <p:cNvSpPr/>
          <p:nvPr/>
        </p:nvSpPr>
        <p:spPr>
          <a:xfrm>
            <a:off x="360536" y="153416"/>
            <a:ext cx="5734592" cy="553998"/>
          </a:xfrm>
          <a:prstGeom prst="rect">
            <a:avLst/>
          </a:prstGeom>
          <a:ln>
            <a:noFill/>
          </a:ln>
        </p:spPr>
        <p:txBody>
          <a:bodyPr wrap="square">
            <a:spAutoFit/>
          </a:bodyPr>
          <a:lstStyle/>
          <a:p>
            <a:r>
              <a:rPr lang="en-US" sz="3000" spc="-30" dirty="0">
                <a:solidFill>
                  <a:srgbClr val="58595B"/>
                </a:solidFill>
                <a:cs typeface="Arial" panose="020B0604020202020204" pitchFamily="34" charset="0"/>
              </a:rPr>
              <a:t>Typical Email List Components</a:t>
            </a:r>
            <a:endParaRPr lang="en-US" sz="3000" dirty="0">
              <a:solidFill>
                <a:srgbClr val="58595B"/>
              </a:solidFill>
            </a:endParaRPr>
          </a:p>
        </p:txBody>
      </p:sp>
    </p:spTree>
    <p:extLst>
      <p:ext uri="{BB962C8B-B14F-4D97-AF65-F5344CB8AC3E}">
        <p14:creationId xmlns:p14="http://schemas.microsoft.com/office/powerpoint/2010/main" val="109566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2" name="mask whi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 y="1340"/>
            <a:ext cx="9141618" cy="5142160"/>
          </a:xfrm>
          <a:prstGeom prst="rect">
            <a:avLst/>
          </a:prstGeom>
        </p:spPr>
      </p:pic>
      <p:pic>
        <p:nvPicPr>
          <p:cNvPr id="1689" name="green mas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 y="670"/>
            <a:ext cx="9141618" cy="5142161"/>
          </a:xfrm>
          <a:prstGeom prst="rect">
            <a:avLst/>
          </a:prstGeom>
        </p:spPr>
      </p:pic>
      <p:pic>
        <p:nvPicPr>
          <p:cNvPr id="1698" name="Picture 16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 y="9939"/>
            <a:ext cx="9141619" cy="5142161"/>
          </a:xfrm>
          <a:prstGeom prst="rect">
            <a:avLst/>
          </a:prstGeom>
          <a:gradFill>
            <a:gsLst>
              <a:gs pos="0">
                <a:schemeClr val="bg1">
                  <a:lumMod val="85000"/>
                  <a:alpha val="85000"/>
                </a:schemeClr>
              </a:gs>
              <a:gs pos="83000">
                <a:schemeClr val="bg1"/>
              </a:gs>
              <a:gs pos="30000">
                <a:schemeClr val="bg1">
                  <a:lumMod val="95000"/>
                  <a:alpha val="0"/>
                </a:schemeClr>
              </a:gs>
            </a:gsLst>
            <a:lin ang="5400000" scaled="1"/>
          </a:gradFill>
        </p:spPr>
      </p:pic>
      <p:sp>
        <p:nvSpPr>
          <p:cNvPr id="7" name="TextBox 6"/>
          <p:cNvSpPr txBox="1"/>
          <p:nvPr/>
        </p:nvSpPr>
        <p:spPr>
          <a:xfrm>
            <a:off x="1663303" y="1440671"/>
            <a:ext cx="5817394" cy="2262158"/>
          </a:xfrm>
          <a:prstGeom prst="rect">
            <a:avLst/>
          </a:prstGeom>
          <a:noFill/>
        </p:spPr>
        <p:txBody>
          <a:bodyPr wrap="square" rtlCol="0">
            <a:spAutoFit/>
          </a:bodyPr>
          <a:lstStyle/>
          <a:p>
            <a:pPr algn="ctr">
              <a:lnSpc>
                <a:spcPts val="1800"/>
              </a:lnSpc>
            </a:pPr>
            <a:r>
              <a:rPr lang="en-US" sz="2100" dirty="0">
                <a:solidFill>
                  <a:schemeClr val="bg1"/>
                </a:solidFill>
              </a:rPr>
              <a:t>_____</a:t>
            </a:r>
          </a:p>
          <a:p>
            <a:pPr algn="ctr"/>
            <a:endParaRPr lang="en-US" sz="2100" dirty="0">
              <a:solidFill>
                <a:schemeClr val="bg1"/>
              </a:solidFill>
            </a:endParaRPr>
          </a:p>
          <a:p>
            <a:pPr algn="ctr"/>
            <a:r>
              <a:rPr lang="en-US" sz="2100" dirty="0">
                <a:solidFill>
                  <a:schemeClr val="bg1"/>
                </a:solidFill>
              </a:rPr>
              <a:t>CRM tracks constituents,</a:t>
            </a:r>
          </a:p>
          <a:p>
            <a:pPr algn="ctr"/>
            <a:r>
              <a:rPr lang="en-US" sz="2100" dirty="0">
                <a:solidFill>
                  <a:schemeClr val="bg1"/>
                </a:solidFill>
              </a:rPr>
              <a:t>Email marketing platforms track email addresses!</a:t>
            </a:r>
          </a:p>
          <a:p>
            <a:pPr algn="ctr"/>
            <a:r>
              <a:rPr lang="en-US" sz="2100" dirty="0">
                <a:solidFill>
                  <a:schemeClr val="bg1"/>
                </a:solidFill>
              </a:rPr>
              <a:t>____</a:t>
            </a:r>
          </a:p>
          <a:p>
            <a:pPr algn="ctr"/>
            <a:endParaRPr lang="en-US" sz="2100" dirty="0">
              <a:solidFill>
                <a:schemeClr val="bg1"/>
              </a:solidFill>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r="72852" b="52166"/>
          <a:stretch/>
        </p:blipFill>
        <p:spPr>
          <a:xfrm flipH="1">
            <a:off x="7480697" y="9939"/>
            <a:ext cx="1662112" cy="1649896"/>
          </a:xfrm>
          <a:prstGeom prst="rect">
            <a:avLst/>
          </a:prstGeom>
        </p:spPr>
      </p:pic>
    </p:spTree>
    <p:extLst>
      <p:ext uri="{BB962C8B-B14F-4D97-AF65-F5344CB8AC3E}">
        <p14:creationId xmlns:p14="http://schemas.microsoft.com/office/powerpoint/2010/main" val="378035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radient">
  <a:themeElements>
    <a:clrScheme name="Custom 9">
      <a:dk1>
        <a:srgbClr val="5CAC34"/>
      </a:dk1>
      <a:lt1>
        <a:srgbClr val="FFFFFF"/>
      </a:lt1>
      <a:dk2>
        <a:srgbClr val="6B6F71"/>
      </a:dk2>
      <a:lt2>
        <a:srgbClr val="FBB034"/>
      </a:lt2>
      <a:accent1>
        <a:srgbClr val="71BF44"/>
      </a:accent1>
      <a:accent2>
        <a:srgbClr val="1870B8"/>
      </a:accent2>
      <a:accent3>
        <a:srgbClr val="00B4F1"/>
      </a:accent3>
      <a:accent4>
        <a:srgbClr val="EF4044"/>
      </a:accent4>
      <a:accent5>
        <a:srgbClr val="E07521"/>
      </a:accent5>
      <a:accent6>
        <a:srgbClr val="936DAF"/>
      </a:accent6>
      <a:hlink>
        <a:srgbClr val="6CB644"/>
      </a:hlink>
      <a:folHlink>
        <a:srgbClr val="9071A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wrap="square" rtlCol="0" anchor="ctr">
        <a:spAutoFit/>
      </a:bodyPr>
      <a:lstStyle>
        <a:defPPr algn="ctr">
          <a:lnSpc>
            <a:spcPct val="90000"/>
          </a:lnSpc>
          <a:defRPr sz="2800" dirty="0" smtClean="0">
            <a:solidFill>
              <a:schemeClr val="bg1"/>
            </a:solidFill>
          </a:defRPr>
        </a:defPPr>
      </a:lstStyle>
    </a:spDef>
    <a:lnDef>
      <a:spPr>
        <a:noFill/>
        <a:ln w="14288" cap="flat">
          <a:solidFill>
            <a:schemeClr val="tx2"/>
          </a:solidFill>
          <a:prstDash val="solid"/>
          <a:miter lim="800000"/>
          <a:headEnd/>
          <a:tailEnd/>
        </a:ln>
        <a:extLst>
          <a:ext uri="{909E8E84-426E-40DD-AFC4-6F175D3DCCD1}">
            <a14:hiddenFill xmlns:a14="http://schemas.microsoft.com/office/drawing/2010/main">
              <a:noFill/>
            </a14:hiddenFill>
          </a:ext>
        </a:extLst>
      </a:spPr>
      <a:bodyPr/>
      <a:lstStyle/>
    </a:lnDef>
  </a:objectDefaults>
  <a:extraClrSchemeLst/>
</a:theme>
</file>

<file path=ppt/theme/theme2.xml><?xml version="1.0" encoding="utf-8"?>
<a:theme xmlns:a="http://schemas.openxmlformats.org/drawingml/2006/main" name="Office Theme">
  <a:themeElements>
    <a:clrScheme name="Duarte_2013">
      <a:dk1>
        <a:sysClr val="windowText" lastClr="000000"/>
      </a:dk1>
      <a:lt1>
        <a:sysClr val="window" lastClr="FFFFFF"/>
      </a:lt1>
      <a:dk2>
        <a:srgbClr val="AF3C19"/>
      </a:dk2>
      <a:lt2>
        <a:srgbClr val="EAE8DF"/>
      </a:lt2>
      <a:accent1>
        <a:srgbClr val="009EBA"/>
      </a:accent1>
      <a:accent2>
        <a:srgbClr val="A8C4C4"/>
      </a:accent2>
      <a:accent3>
        <a:srgbClr val="C4BDA3"/>
      </a:accent3>
      <a:accent4>
        <a:srgbClr val="8C8A7A"/>
      </a:accent4>
      <a:accent5>
        <a:srgbClr val="66523D"/>
      </a:accent5>
      <a:accent6>
        <a:srgbClr val="938D45"/>
      </a:accent6>
      <a:hlink>
        <a:srgbClr val="009EBA"/>
      </a:hlink>
      <a:folHlink>
        <a:srgbClr val="A8C4C4"/>
      </a:folHlink>
    </a:clrScheme>
    <a:fontScheme name="Duarte_2013">
      <a:majorFont>
        <a:latin typeface="Franklin Gothic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uarte_2013">
      <a:dk1>
        <a:sysClr val="windowText" lastClr="000000"/>
      </a:dk1>
      <a:lt1>
        <a:sysClr val="window" lastClr="FFFFFF"/>
      </a:lt1>
      <a:dk2>
        <a:srgbClr val="AF3C19"/>
      </a:dk2>
      <a:lt2>
        <a:srgbClr val="EAE8DF"/>
      </a:lt2>
      <a:accent1>
        <a:srgbClr val="009EBA"/>
      </a:accent1>
      <a:accent2>
        <a:srgbClr val="A8C4C4"/>
      </a:accent2>
      <a:accent3>
        <a:srgbClr val="C4BDA3"/>
      </a:accent3>
      <a:accent4>
        <a:srgbClr val="8C8A7A"/>
      </a:accent4>
      <a:accent5>
        <a:srgbClr val="66523D"/>
      </a:accent5>
      <a:accent6>
        <a:srgbClr val="938D45"/>
      </a:accent6>
      <a:hlink>
        <a:srgbClr val="009EBA"/>
      </a:hlink>
      <a:folHlink>
        <a:srgbClr val="A8C4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16298</TotalTime>
  <Words>1565</Words>
  <Application>Microsoft Office PowerPoint</Application>
  <PresentationFormat>On-screen Show (16:9)</PresentationFormat>
  <Paragraphs>156</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Narrow</vt:lpstr>
      <vt:lpstr>Calibri</vt:lpstr>
      <vt:lpstr>Consolas</vt:lpstr>
      <vt:lpstr>Franklin Gothic Book</vt:lpstr>
      <vt:lpstr>Helvetica</vt:lpstr>
      <vt:lpstr>HelveticaNeueLT Std Med Cn</vt:lpstr>
      <vt:lpstr>Gradient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 Inc.</dc:creator>
  <cp:lastModifiedBy>Kathy Wilkes</cp:lastModifiedBy>
  <cp:revision>2087</cp:revision>
  <cp:lastPrinted>2016-04-07T22:09:11Z</cp:lastPrinted>
  <dcterms:created xsi:type="dcterms:W3CDTF">2013-07-10T17:36:12Z</dcterms:created>
  <dcterms:modified xsi:type="dcterms:W3CDTF">2017-06-30T14:08:01Z</dcterms:modified>
</cp:coreProperties>
</file>